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94.xml" ContentType="application/vnd.openxmlformats-officedocument.presentationml.slide+xml"/>
  <Override PartName="/ppt/slides/slide113.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docProps/custom.xml" ContentType="application/vnd.openxmlformats-officedocument.custom-properties+xml"/>
  <Override PartName="/ppt/slides/slide99.xml" ContentType="application/vnd.openxmlformats-officedocument.presentationml.slide+xml"/>
  <Override PartName="/ppt/slides/slide118.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s/slide119.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98.xml" ContentType="application/vnd.openxmlformats-officedocument.presentationml.slide+xml"/>
  <Override PartName="/ppt/slides/slide108.xml" ContentType="application/vnd.openxmlformats-officedocument.presentationml.slide+xml"/>
  <Override PartName="/ppt/slides/slide117.xml" ContentType="application/vnd.openxmlformats-officedocument.presentationml.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ppt/slides/slide87.xml" ContentType="application/vnd.openxmlformats-officedocument.presentationml.slide+xml"/>
  <Override PartName="/ppt/slides/slide96.xml" ContentType="application/vnd.openxmlformats-officedocument.presentationml.slide+xml"/>
  <Override PartName="/ppt/slides/slide106.xml" ContentType="application/vnd.openxmlformats-officedocument.presentationml.slide+xml"/>
  <Override PartName="/ppt/slides/slide115.xml" ContentType="application/vnd.openxmlformats-officedocument.presentationml.slide+xml"/>
  <Override PartName="/ppt/handoutMasters/handoutMaster1.xml" ContentType="application/vnd.openxmlformats-officedocument.presentationml.handoutMaster+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10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24"/>
  </p:notesMasterIdLst>
  <p:handoutMasterIdLst>
    <p:handoutMasterId r:id="rId125"/>
  </p:handoutMasterIdLst>
  <p:sldIdLst>
    <p:sldId id="256" r:id="rId2"/>
    <p:sldId id="508" r:id="rId3"/>
    <p:sldId id="509" r:id="rId4"/>
    <p:sldId id="510" r:id="rId5"/>
    <p:sldId id="511" r:id="rId6"/>
    <p:sldId id="512" r:id="rId7"/>
    <p:sldId id="513" r:id="rId8"/>
    <p:sldId id="514" r:id="rId9"/>
    <p:sldId id="515" r:id="rId10"/>
    <p:sldId id="516" r:id="rId11"/>
    <p:sldId id="528" r:id="rId12"/>
    <p:sldId id="529" r:id="rId13"/>
    <p:sldId id="531" r:id="rId14"/>
    <p:sldId id="532" r:id="rId15"/>
    <p:sldId id="517" r:id="rId16"/>
    <p:sldId id="533" r:id="rId17"/>
    <p:sldId id="518" r:id="rId18"/>
    <p:sldId id="524" r:id="rId19"/>
    <p:sldId id="525" r:id="rId20"/>
    <p:sldId id="526" r:id="rId21"/>
    <p:sldId id="588" r:id="rId22"/>
    <p:sldId id="527" r:id="rId23"/>
    <p:sldId id="519" r:id="rId24"/>
    <p:sldId id="520" r:id="rId25"/>
    <p:sldId id="521" r:id="rId26"/>
    <p:sldId id="522" r:id="rId27"/>
    <p:sldId id="523" r:id="rId28"/>
    <p:sldId id="534" r:id="rId29"/>
    <p:sldId id="544" r:id="rId30"/>
    <p:sldId id="545" r:id="rId31"/>
    <p:sldId id="535" r:id="rId32"/>
    <p:sldId id="546" r:id="rId33"/>
    <p:sldId id="547" r:id="rId34"/>
    <p:sldId id="536" r:id="rId35"/>
    <p:sldId id="548" r:id="rId36"/>
    <p:sldId id="549" r:id="rId37"/>
    <p:sldId id="551" r:id="rId38"/>
    <p:sldId id="550" r:id="rId39"/>
    <p:sldId id="537" r:id="rId40"/>
    <p:sldId id="552" r:id="rId41"/>
    <p:sldId id="541" r:id="rId42"/>
    <p:sldId id="554" r:id="rId43"/>
    <p:sldId id="553" r:id="rId44"/>
    <p:sldId id="555" r:id="rId45"/>
    <p:sldId id="542" r:id="rId46"/>
    <p:sldId id="543" r:id="rId47"/>
    <p:sldId id="538" r:id="rId48"/>
    <p:sldId id="563" r:id="rId49"/>
    <p:sldId id="564" r:id="rId50"/>
    <p:sldId id="565" r:id="rId51"/>
    <p:sldId id="539" r:id="rId52"/>
    <p:sldId id="556" r:id="rId53"/>
    <p:sldId id="562" r:id="rId54"/>
    <p:sldId id="560" r:id="rId55"/>
    <p:sldId id="566" r:id="rId56"/>
    <p:sldId id="561" r:id="rId57"/>
    <p:sldId id="557" r:id="rId58"/>
    <p:sldId id="558" r:id="rId59"/>
    <p:sldId id="567" r:id="rId60"/>
    <p:sldId id="568" r:id="rId61"/>
    <p:sldId id="569" r:id="rId62"/>
    <p:sldId id="570" r:id="rId63"/>
    <p:sldId id="571" r:id="rId64"/>
    <p:sldId id="572" r:id="rId65"/>
    <p:sldId id="573" r:id="rId66"/>
    <p:sldId id="574" r:id="rId67"/>
    <p:sldId id="584" r:id="rId68"/>
    <p:sldId id="585" r:id="rId69"/>
    <p:sldId id="587" r:id="rId70"/>
    <p:sldId id="586" r:id="rId71"/>
    <p:sldId id="575" r:id="rId72"/>
    <p:sldId id="576" r:id="rId73"/>
    <p:sldId id="577" r:id="rId74"/>
    <p:sldId id="589" r:id="rId75"/>
    <p:sldId id="578" r:id="rId76"/>
    <p:sldId id="579" r:id="rId77"/>
    <p:sldId id="581" r:id="rId78"/>
    <p:sldId id="582" r:id="rId79"/>
    <p:sldId id="583" r:id="rId80"/>
    <p:sldId id="596" r:id="rId81"/>
    <p:sldId id="580" r:id="rId82"/>
    <p:sldId id="590" r:id="rId83"/>
    <p:sldId id="591" r:id="rId84"/>
    <p:sldId id="592" r:id="rId85"/>
    <p:sldId id="625" r:id="rId86"/>
    <p:sldId id="628" r:id="rId87"/>
    <p:sldId id="593" r:id="rId88"/>
    <p:sldId id="629" r:id="rId89"/>
    <p:sldId id="630" r:id="rId90"/>
    <p:sldId id="595" r:id="rId91"/>
    <p:sldId id="632" r:id="rId92"/>
    <p:sldId id="633" r:id="rId93"/>
    <p:sldId id="598" r:id="rId94"/>
    <p:sldId id="610" r:id="rId95"/>
    <p:sldId id="611" r:id="rId96"/>
    <p:sldId id="638" r:id="rId97"/>
    <p:sldId id="613" r:id="rId98"/>
    <p:sldId id="636" r:id="rId99"/>
    <p:sldId id="637" r:id="rId100"/>
    <p:sldId id="634" r:id="rId101"/>
    <p:sldId id="620" r:id="rId102"/>
    <p:sldId id="612" r:id="rId103"/>
    <p:sldId id="614" r:id="rId104"/>
    <p:sldId id="622" r:id="rId105"/>
    <p:sldId id="623" r:id="rId106"/>
    <p:sldId id="621" r:id="rId107"/>
    <p:sldId id="615" r:id="rId108"/>
    <p:sldId id="624" r:id="rId109"/>
    <p:sldId id="626" r:id="rId110"/>
    <p:sldId id="616" r:id="rId111"/>
    <p:sldId id="617" r:id="rId112"/>
    <p:sldId id="618" r:id="rId113"/>
    <p:sldId id="627" r:id="rId114"/>
    <p:sldId id="599" r:id="rId115"/>
    <p:sldId id="600" r:id="rId116"/>
    <p:sldId id="601" r:id="rId117"/>
    <p:sldId id="602" r:id="rId118"/>
    <p:sldId id="603" r:id="rId119"/>
    <p:sldId id="609" r:id="rId120"/>
    <p:sldId id="604" r:id="rId121"/>
    <p:sldId id="605" r:id="rId122"/>
    <p:sldId id="635" r:id="rId123"/>
  </p:sldIdLst>
  <p:sldSz cx="9144000" cy="6858000" type="screen4x3"/>
  <p:notesSz cx="6815138" cy="9942513"/>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3833FD"/>
    <a:srgbClr val="0D025E"/>
    <a:srgbClr val="FFFF00"/>
    <a:srgbClr val="996600"/>
    <a:srgbClr val="CC9900"/>
    <a:srgbClr val="993300"/>
    <a:srgbClr val="663300"/>
    <a:srgbClr val="000099"/>
    <a:srgbClr val="FF33CC"/>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autoAdjust="0"/>
    <p:restoredTop sz="85662" autoAdjust="0"/>
  </p:normalViewPr>
  <p:slideViewPr>
    <p:cSldViewPr>
      <p:cViewPr varScale="1">
        <p:scale>
          <a:sx n="93" d="100"/>
          <a:sy n="93" d="100"/>
        </p:scale>
        <p:origin x="-2052" y="-102"/>
      </p:cViewPr>
      <p:guideLst>
        <p:guide orient="horz" pos="2160"/>
        <p:guide pos="290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notesMaster" Target="notesMasters/notesMaster1.xml"/><Relationship Id="rId12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2952750" cy="496888"/>
          </a:xfrm>
          <a:prstGeom prst="rect">
            <a:avLst/>
          </a:prstGeom>
          <a:noFill/>
          <a:ln w="9525">
            <a:noFill/>
            <a:miter lim="800000"/>
          </a:ln>
          <a:effectLst/>
        </p:spPr>
        <p:txBody>
          <a:bodyPr vert="horz" wrap="square" lIns="91440" tIns="45720" rIns="91440" bIns="45720" numCol="1" anchor="t" anchorCtr="0" compatLnSpc="1"/>
          <a:lstStyle>
            <a:lvl1pPr>
              <a:defRPr sz="1200">
                <a:latin typeface="Arial" panose="020B0604020202020204" pitchFamily="34" charset="0"/>
                <a:ea typeface="宋体" panose="02010600030101010101" pitchFamily="2" charset="-122"/>
              </a:defRPr>
            </a:lvl1pPr>
          </a:lstStyle>
          <a:p>
            <a:pPr>
              <a:defRPr/>
            </a:pPr>
            <a:endParaRPr lang="zh-CN" altLang="en-US"/>
          </a:p>
        </p:txBody>
      </p:sp>
      <p:sp>
        <p:nvSpPr>
          <p:cNvPr id="18435" name="Rectangle 3"/>
          <p:cNvSpPr>
            <a:spLocks noGrp="1" noChangeArrowheads="1"/>
          </p:cNvSpPr>
          <p:nvPr>
            <p:ph type="dt" sz="quarter" idx="1"/>
          </p:nvPr>
        </p:nvSpPr>
        <p:spPr bwMode="auto">
          <a:xfrm>
            <a:off x="3860800" y="0"/>
            <a:ext cx="2952750" cy="496888"/>
          </a:xfrm>
          <a:prstGeom prst="rect">
            <a:avLst/>
          </a:prstGeom>
          <a:noFill/>
          <a:ln w="9525">
            <a:noFill/>
            <a:miter lim="800000"/>
          </a:ln>
          <a:effectLst/>
        </p:spPr>
        <p:txBody>
          <a:bodyPr vert="horz" wrap="square" lIns="91440" tIns="45720" rIns="91440" bIns="45720" numCol="1" anchor="t" anchorCtr="0" compatLnSpc="1"/>
          <a:lstStyle>
            <a:lvl1pPr algn="r">
              <a:defRPr sz="1200">
                <a:latin typeface="Arial" panose="020B0604020202020204" pitchFamily="34" charset="0"/>
                <a:ea typeface="宋体" panose="02010600030101010101" pitchFamily="2" charset="-122"/>
              </a:defRPr>
            </a:lvl1pPr>
          </a:lstStyle>
          <a:p>
            <a:pPr>
              <a:defRPr/>
            </a:pPr>
            <a:endParaRPr lang="en-US" altLang="zh-CN"/>
          </a:p>
        </p:txBody>
      </p:sp>
      <p:sp>
        <p:nvSpPr>
          <p:cNvPr id="18436" name="Rectangle 4"/>
          <p:cNvSpPr>
            <a:spLocks noGrp="1" noChangeArrowheads="1"/>
          </p:cNvSpPr>
          <p:nvPr>
            <p:ph type="ftr" sz="quarter" idx="2"/>
          </p:nvPr>
        </p:nvSpPr>
        <p:spPr bwMode="auto">
          <a:xfrm>
            <a:off x="0" y="9444038"/>
            <a:ext cx="2952750" cy="496887"/>
          </a:xfrm>
          <a:prstGeom prst="rect">
            <a:avLst/>
          </a:prstGeom>
          <a:noFill/>
          <a:ln w="9525">
            <a:noFill/>
            <a:miter lim="800000"/>
          </a:ln>
          <a:effectLst/>
        </p:spPr>
        <p:txBody>
          <a:bodyPr vert="horz" wrap="square" lIns="91440" tIns="45720" rIns="91440" bIns="45720" numCol="1" anchor="b" anchorCtr="0" compatLnSpc="1"/>
          <a:lstStyle>
            <a:lvl1pPr>
              <a:defRPr sz="1200">
                <a:latin typeface="Arial" panose="020B0604020202020204" pitchFamily="34" charset="0"/>
                <a:ea typeface="宋体" panose="02010600030101010101" pitchFamily="2" charset="-122"/>
              </a:defRPr>
            </a:lvl1pPr>
          </a:lstStyle>
          <a:p>
            <a:pPr>
              <a:defRPr/>
            </a:pPr>
            <a:endParaRPr lang="en-US" altLang="zh-CN"/>
          </a:p>
        </p:txBody>
      </p:sp>
      <p:sp>
        <p:nvSpPr>
          <p:cNvPr id="18437" name="Rectangle 5"/>
          <p:cNvSpPr>
            <a:spLocks noGrp="1" noChangeArrowheads="1"/>
          </p:cNvSpPr>
          <p:nvPr>
            <p:ph type="sldNum" sz="quarter" idx="3"/>
          </p:nvPr>
        </p:nvSpPr>
        <p:spPr bwMode="auto">
          <a:xfrm>
            <a:off x="3860800" y="9444038"/>
            <a:ext cx="2952750" cy="496887"/>
          </a:xfrm>
          <a:prstGeom prst="rect">
            <a:avLst/>
          </a:prstGeom>
          <a:noFill/>
          <a:ln w="9525">
            <a:noFill/>
            <a:miter lim="800000"/>
          </a:ln>
          <a:effectLst/>
        </p:spPr>
        <p:txBody>
          <a:bodyPr vert="horz" wrap="square" lIns="91440" tIns="45720" rIns="91440" bIns="45720" numCol="1" anchor="b" anchorCtr="0" compatLnSpc="1"/>
          <a:lstStyle>
            <a:lvl1pPr algn="r">
              <a:defRPr sz="1200">
                <a:latin typeface="Arial" panose="020B0604020202020204" pitchFamily="34" charset="0"/>
                <a:ea typeface="宋体" panose="02010600030101010101" pitchFamily="2" charset="-122"/>
              </a:defRPr>
            </a:lvl1pPr>
          </a:lstStyle>
          <a:p>
            <a:pPr>
              <a:defRPr/>
            </a:pPr>
            <a:fld id="{01E6CA95-4958-4509-87B9-FC39E5A8DA94}"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52750" cy="496888"/>
          </a:xfrm>
          <a:prstGeom prst="rect">
            <a:avLst/>
          </a:prstGeom>
        </p:spPr>
        <p:txBody>
          <a:bodyPr vert="horz" lIns="91440" tIns="45720" rIns="91440" bIns="45720" rtlCol="0"/>
          <a:lstStyle>
            <a:lvl1pPr algn="l">
              <a:defRPr sz="1200">
                <a:latin typeface="Arial" panose="020B0604020202020204" pitchFamily="34" charset="0"/>
                <a:ea typeface="宋体" panose="02010600030101010101" pitchFamily="2" charset="-122"/>
              </a:defRPr>
            </a:lvl1pPr>
          </a:lstStyle>
          <a:p>
            <a:pPr>
              <a:defRPr/>
            </a:pPr>
            <a:endParaRPr lang="zh-CN" altLang="en-US"/>
          </a:p>
        </p:txBody>
      </p:sp>
      <p:sp>
        <p:nvSpPr>
          <p:cNvPr id="3" name="日期占位符 2"/>
          <p:cNvSpPr>
            <a:spLocks noGrp="1"/>
          </p:cNvSpPr>
          <p:nvPr>
            <p:ph type="dt" idx="1"/>
          </p:nvPr>
        </p:nvSpPr>
        <p:spPr>
          <a:xfrm>
            <a:off x="3860800" y="0"/>
            <a:ext cx="2952750" cy="496888"/>
          </a:xfrm>
          <a:prstGeom prst="rect">
            <a:avLst/>
          </a:prstGeom>
        </p:spPr>
        <p:txBody>
          <a:bodyPr vert="horz" lIns="91440" tIns="45720" rIns="91440" bIns="45720" rtlCol="0"/>
          <a:lstStyle>
            <a:lvl1pPr algn="r">
              <a:defRPr sz="1200">
                <a:latin typeface="Arial" panose="020B0604020202020204" pitchFamily="34" charset="0"/>
                <a:ea typeface="宋体" panose="02010600030101010101" pitchFamily="2" charset="-122"/>
              </a:defRPr>
            </a:lvl1pPr>
          </a:lstStyle>
          <a:p>
            <a:pPr>
              <a:defRPr/>
            </a:pPr>
            <a:fld id="{9D05E9F1-CF21-431F-88A4-FEEC5F0D442D}" type="datetimeFigureOut">
              <a:rPr lang="zh-CN" altLang="en-US"/>
              <a:pPr>
                <a:defRPr/>
              </a:pPr>
              <a:t>2023/3/31 Friday</a:t>
            </a:fld>
            <a:endParaRPr lang="zh-CN" altLang="en-US"/>
          </a:p>
        </p:txBody>
      </p:sp>
      <p:sp>
        <p:nvSpPr>
          <p:cNvPr id="4" name="幻灯片图像占位符 3"/>
          <p:cNvSpPr>
            <a:spLocks noGrp="1" noRot="1" noChangeAspect="1"/>
          </p:cNvSpPr>
          <p:nvPr>
            <p:ph type="sldImg" idx="2"/>
          </p:nvPr>
        </p:nvSpPr>
        <p:spPr>
          <a:xfrm>
            <a:off x="923925" y="746125"/>
            <a:ext cx="4968875" cy="372745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1038" y="4722813"/>
            <a:ext cx="5453062" cy="4473575"/>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9444038"/>
            <a:ext cx="2952750" cy="496887"/>
          </a:xfrm>
          <a:prstGeom prst="rect">
            <a:avLst/>
          </a:prstGeom>
        </p:spPr>
        <p:txBody>
          <a:bodyPr vert="horz" lIns="91440" tIns="45720" rIns="91440" bIns="45720" rtlCol="0" anchor="b"/>
          <a:lstStyle>
            <a:lvl1pPr algn="l">
              <a:defRPr sz="1200">
                <a:latin typeface="Arial" panose="020B0604020202020204" pitchFamily="34" charset="0"/>
                <a:ea typeface="宋体" panose="02010600030101010101" pitchFamily="2" charset="-122"/>
              </a:defRPr>
            </a:lvl1pPr>
          </a:lstStyle>
          <a:p>
            <a:pPr>
              <a:defRPr/>
            </a:pPr>
            <a:endParaRPr lang="zh-CN" altLang="en-US"/>
          </a:p>
        </p:txBody>
      </p:sp>
      <p:sp>
        <p:nvSpPr>
          <p:cNvPr id="7" name="灯片编号占位符 6"/>
          <p:cNvSpPr>
            <a:spLocks noGrp="1"/>
          </p:cNvSpPr>
          <p:nvPr>
            <p:ph type="sldNum" sz="quarter" idx="5"/>
          </p:nvPr>
        </p:nvSpPr>
        <p:spPr>
          <a:xfrm>
            <a:off x="3860800" y="9444038"/>
            <a:ext cx="2952750" cy="496887"/>
          </a:xfrm>
          <a:prstGeom prst="rect">
            <a:avLst/>
          </a:prstGeom>
        </p:spPr>
        <p:txBody>
          <a:bodyPr vert="horz" lIns="91440" tIns="45720" rIns="91440" bIns="45720" rtlCol="0" anchor="b"/>
          <a:lstStyle>
            <a:lvl1pPr algn="r">
              <a:defRPr sz="1200">
                <a:latin typeface="Arial" panose="020B0604020202020204" pitchFamily="34" charset="0"/>
                <a:ea typeface="宋体" panose="02010600030101010101" pitchFamily="2" charset="-122"/>
              </a:defRPr>
            </a:lvl1pPr>
          </a:lstStyle>
          <a:p>
            <a:pPr>
              <a:defRPr/>
            </a:pPr>
            <a:fld id="{8616950E-41D1-4B4D-8AE9-F1D9AA0C0C3B}"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472CD9CB-1579-4036-971B-36AE914D3364}" type="slidenum">
              <a:rPr lang="zh-CN" altLang="en-US"/>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5A426090-B96A-4F6E-A8E0-C1CFEC78EE6C}" type="slidenum">
              <a:rPr lang="zh-CN" altLang="en-US"/>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5E81208A-3FBA-40CC-BA61-DB2D362999EB}" type="slidenum">
              <a:rPr lang="zh-CN" altLang="en-US"/>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1E31D658-35BE-463E-BD5C-EC760C74D9C3}" type="slidenum">
              <a:rPr lang="zh-CN" altLang="en-US"/>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SmartArt 占位符 2"/>
          <p:cNvSpPr>
            <a:spLocks noGrp="1"/>
          </p:cNvSpPr>
          <p:nvPr>
            <p:ph type="pic" idx="1"/>
          </p:nvPr>
        </p:nvSpPr>
        <p:spPr>
          <a:xfrm>
            <a:off x="457200" y="1600200"/>
            <a:ext cx="8229600" cy="4525963"/>
          </a:xfrm>
        </p:spPr>
        <p:txBody>
          <a:bodyPr/>
          <a:lstStyle/>
          <a:p>
            <a:pPr lvl="0"/>
            <a:endParaRPr lang="zh-CN" altLang="en-US" noProof="0" smtClean="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83B01CC1-5EBD-41F2-BA84-1E0705029A7C}" type="slidenum">
              <a:rPr lang="zh-CN" altLang="en-US"/>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E86F5249-0568-4E55-8780-275BEEC52ADF}" type="slidenum">
              <a:rPr lang="zh-CN" altLang="en-US"/>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F45B51A5-3DA7-4CC4-A16C-B139C1AFF0E9}" type="slidenum">
              <a:rPr lang="zh-CN" altLang="en-US"/>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8A074C97-2F17-4304-9E99-6F9FED1E418B}" type="slidenum">
              <a:rPr lang="zh-CN" altLang="en-US"/>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94010797-A2A4-4F72-A6BA-67A41D2CB3F9}" type="slidenum">
              <a:rPr lang="zh-CN" altLang="en-US"/>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E93569AE-2247-42C1-914F-F1AC3AD92C28}" type="slidenum">
              <a:rPr lang="zh-CN" altLang="en-US"/>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CE037A07-A897-4C51-B04B-AC793CF1247D}" type="slidenum">
              <a:rPr lang="zh-CN" altLang="en-US"/>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6462769D-1735-4705-8980-645DC85B044A}" type="slidenum">
              <a:rPr lang="zh-CN" altLang="en-US"/>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CEDDF65A-6CAE-463B-A817-1A9FB30752EC}" type="slidenum">
              <a:rPr lang="zh-CN" altLang="en-US"/>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ln>
        </p:spPr>
        <p:txBody>
          <a:bodyPr vert="horz" wrap="square" lIns="91440" tIns="45720" rIns="91440" bIns="45720" numCol="1" anchor="ctr" anchorCtr="0" compatLnSpc="1"/>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latin typeface="Arial" panose="020B0604020202020204" pitchFamily="34" charset="0"/>
                <a:ea typeface="宋体" panose="02010600030101010101"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Arial" panose="020B0604020202020204" pitchFamily="34" charset="0"/>
                <a:ea typeface="宋体" panose="02010600030101010101"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atin typeface="Arial" panose="020B0604020202020204" pitchFamily="34" charset="0"/>
                <a:ea typeface="宋体" panose="02010600030101010101" pitchFamily="2" charset="-122"/>
              </a:defRPr>
            </a:lvl1pPr>
          </a:lstStyle>
          <a:p>
            <a:pPr>
              <a:defRPr/>
            </a:pPr>
            <a:fld id="{A335F113-C87B-4C1B-9453-090EDA77D997}" type="slidenum">
              <a:rPr lang="zh-CN" altLang="en-US"/>
              <a:pPr>
                <a:defRPr/>
              </a:pPr>
              <a:t>‹#›</a:t>
            </a:fld>
            <a:endParaRPr lang="en-US" altLang="zh-CN"/>
          </a:p>
        </p:txBody>
      </p:sp>
      <p:pic>
        <p:nvPicPr>
          <p:cNvPr id="1031" name="Picture 7" descr="ppt模板"/>
          <p:cNvPicPr>
            <a:picLocks noChangeAspect="1" noChangeArrowheads="1"/>
          </p:cNvPicPr>
          <p:nvPr/>
        </p:nvPicPr>
        <p:blipFill>
          <a:blip r:embed="rId15" cstate="print"/>
          <a:srcRect/>
          <a:stretch>
            <a:fillRect/>
          </a:stretch>
        </p:blipFill>
        <p:spPr bwMode="auto">
          <a:xfrm>
            <a:off x="0" y="0"/>
            <a:ext cx="9144000" cy="6858000"/>
          </a:xfrm>
          <a:prstGeom prst="rect">
            <a:avLst/>
          </a:prstGeom>
          <a:noFill/>
          <a:ln w="9525">
            <a:noFill/>
            <a:miter lim="800000"/>
            <a:headEnd/>
            <a:tailEnd/>
          </a:ln>
        </p:spPr>
      </p:pic>
      <p:pic>
        <p:nvPicPr>
          <p:cNvPr id="1032" name="Picture 8" descr="中地大修改图片"/>
          <p:cNvPicPr>
            <a:picLocks noChangeAspect="1" noChangeArrowheads="1"/>
          </p:cNvPicPr>
          <p:nvPr/>
        </p:nvPicPr>
        <p:blipFill>
          <a:blip r:embed="rId16" cstate="print"/>
          <a:srcRect/>
          <a:stretch>
            <a:fillRect/>
          </a:stretch>
        </p:blipFill>
        <p:spPr bwMode="auto">
          <a:xfrm>
            <a:off x="0" y="0"/>
            <a:ext cx="9144000" cy="9810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10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 Id="rId4" Type="http://schemas.openxmlformats.org/officeDocument/2006/relationships/image" Target="../media/image170.png"/></Relationships>
</file>

<file path=ppt/slides/_rels/slide10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3.emf"/><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 Id="rId5" Type="http://schemas.openxmlformats.org/officeDocument/2006/relationships/image" Target="../media/image181.png"/><Relationship Id="rId4" Type="http://schemas.openxmlformats.org/officeDocument/2006/relationships/image" Target="../media/image180.png"/></Relationships>
</file>

<file path=ppt/slides/_rels/slide11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 Id="rId4" Type="http://schemas.openxmlformats.org/officeDocument/2006/relationships/image" Target="../media/image186.png"/></Relationships>
</file>

<file path=ppt/slides/_rels/slide11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88.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emf"/><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Layout" Target="../slideLayouts/slideLayout2.xml"/><Relationship Id="rId5" Type="http://schemas.openxmlformats.org/officeDocument/2006/relationships/image" Target="../media/image6.emf"/><Relationship Id="rId4" Type="http://schemas.openxmlformats.org/officeDocument/2006/relationships/image" Target="../media/image5.emf"/></Relationships>
</file>

<file path=ppt/slides/_rels/slide4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4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3.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5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5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5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6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6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7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19.png"/></Relationships>
</file>

<file path=ppt/slides/_rels/slide7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7.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7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3.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81.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8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8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 Id="rId4" Type="http://schemas.openxmlformats.org/officeDocument/2006/relationships/image" Target="../media/image144.png"/></Relationships>
</file>

<file path=ppt/slides/_rels/slide9.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4" Type="http://schemas.openxmlformats.org/officeDocument/2006/relationships/image" Target="../media/image147.png"/></Relationships>
</file>

<file path=ppt/slides/_rels/slide9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 Id="rId5" Type="http://schemas.openxmlformats.org/officeDocument/2006/relationships/image" Target="../media/image156.png"/><Relationship Id="rId4" Type="http://schemas.openxmlformats.org/officeDocument/2006/relationships/image" Target="../media/image155.png"/></Relationships>
</file>

<file path=ppt/slides/_rels/slide9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 Id="rId5" Type="http://schemas.openxmlformats.org/officeDocument/2006/relationships/image" Target="../media/image162.png"/><Relationship Id="rId4" Type="http://schemas.openxmlformats.org/officeDocument/2006/relationships/image" Target="../media/image1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2050" name="Rectangle 2"/>
          <p:cNvSpPr>
            <a:spLocks noGrp="1" noChangeArrowheads="1"/>
          </p:cNvSpPr>
          <p:nvPr>
            <p:ph type="ctrTitle"/>
          </p:nvPr>
        </p:nvSpPr>
        <p:spPr>
          <a:xfrm>
            <a:off x="642910" y="1142984"/>
            <a:ext cx="7772400" cy="2592387"/>
          </a:xfrm>
          <a:noFill/>
        </p:spPr>
        <p:txBody>
          <a:bodyPr/>
          <a:lstStyle/>
          <a:p>
            <a:pPr eaLnBrk="1" hangingPunct="1">
              <a:lnSpc>
                <a:spcPct val="130000"/>
              </a:lnSpc>
            </a:pPr>
            <a:r>
              <a:rPr lang="en-US" altLang="zh-CN" sz="4800" dirty="0" smtClean="0">
                <a:solidFill>
                  <a:schemeClr val="tx1"/>
                </a:solidFill>
                <a:latin typeface="黑体" panose="02010609060101010101" pitchFamily="2" charset="-122"/>
                <a:ea typeface="黑体" panose="02010609060101010101" pitchFamily="2" charset="-122"/>
              </a:rPr>
              <a:t>MODFLOW6</a:t>
            </a:r>
            <a:r>
              <a:rPr lang="zh-CN" altLang="en-US" sz="4800" dirty="0" smtClean="0">
                <a:solidFill>
                  <a:schemeClr val="tx1"/>
                </a:solidFill>
                <a:latin typeface="黑体" panose="02010609060101010101" pitchFamily="2" charset="-122"/>
                <a:ea typeface="黑体" panose="02010609060101010101" pitchFamily="2" charset="-122"/>
              </a:rPr>
              <a:t>的输入</a:t>
            </a:r>
            <a:endParaRPr lang="en-US" altLang="zh-CN" sz="4800" dirty="0" smtClean="0">
              <a:solidFill>
                <a:schemeClr val="tx1"/>
              </a:solidFill>
              <a:latin typeface="黑体" panose="02010609060101010101" pitchFamily="2" charset="-122"/>
              <a:ea typeface="黑体" panose="02010609060101010101" pitchFamily="2" charset="-122"/>
            </a:endParaRPr>
          </a:p>
        </p:txBody>
      </p:sp>
      <p:sp>
        <p:nvSpPr>
          <p:cNvPr id="2051" name="Rectangle 3"/>
          <p:cNvSpPr>
            <a:spLocks noGrp="1" noChangeArrowheads="1"/>
          </p:cNvSpPr>
          <p:nvPr>
            <p:ph type="subTitle" idx="1"/>
          </p:nvPr>
        </p:nvSpPr>
        <p:spPr>
          <a:xfrm>
            <a:off x="1374775" y="4508500"/>
            <a:ext cx="6400800" cy="1512888"/>
          </a:xfrm>
          <a:noFill/>
        </p:spPr>
        <p:txBody>
          <a:bodyPr/>
          <a:lstStyle/>
          <a:p>
            <a:pPr eaLnBrk="1" hangingPunct="1">
              <a:lnSpc>
                <a:spcPct val="130000"/>
              </a:lnSpc>
              <a:defRPr/>
            </a:pPr>
            <a:endParaRPr lang="zh-CN" altLang="el-GR" dirty="0" smtClean="0">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ChangeArrowheads="1"/>
          </p:cNvSpPr>
          <p:nvPr/>
        </p:nvSpPr>
        <p:spPr bwMode="auto">
          <a:xfrm>
            <a:off x="0" y="1000108"/>
            <a:ext cx="1937069" cy="52322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306388" defTabSz="914400" rtl="0" eaLnBrk="1" fontAlgn="base" latinLnBrk="0" hangingPunct="1">
              <a:lnSpc>
                <a:spcPct val="100000"/>
              </a:lnSpc>
              <a:spcBef>
                <a:spcPct val="0"/>
              </a:spcBef>
              <a:spcAft>
                <a:spcPct val="0"/>
              </a:spcAft>
              <a:buClrTx/>
              <a:buSzTx/>
              <a:buFontTx/>
              <a:buNone/>
              <a:tabLst/>
            </a:pPr>
            <a:r>
              <a:rPr kumimoji="0" lang="zh-CN" sz="2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变量解释</a:t>
            </a:r>
            <a:endParaRPr kumimoji="0" lang="zh-CN" sz="4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pic>
        <p:nvPicPr>
          <p:cNvPr id="3" name="图片 2"/>
          <p:cNvPicPr/>
          <p:nvPr/>
        </p:nvPicPr>
        <p:blipFill>
          <a:blip r:embed="rId2"/>
          <a:srcRect/>
          <a:stretch>
            <a:fillRect/>
          </a:stretch>
        </p:blipFill>
        <p:spPr bwMode="auto">
          <a:xfrm>
            <a:off x="71438" y="1571612"/>
            <a:ext cx="3714744" cy="5143536"/>
          </a:xfrm>
          <a:prstGeom prst="rect">
            <a:avLst/>
          </a:prstGeom>
          <a:noFill/>
          <a:ln w="9525">
            <a:noFill/>
            <a:miter lim="800000"/>
            <a:headEnd/>
            <a:tailEnd/>
          </a:ln>
        </p:spPr>
      </p:pic>
      <p:pic>
        <p:nvPicPr>
          <p:cNvPr id="12290" name="Picture 2"/>
          <p:cNvPicPr>
            <a:picLocks noChangeAspect="1" noChangeArrowheads="1"/>
          </p:cNvPicPr>
          <p:nvPr/>
        </p:nvPicPr>
        <p:blipFill>
          <a:blip r:embed="rId3"/>
          <a:srcRect/>
          <a:stretch>
            <a:fillRect/>
          </a:stretch>
        </p:blipFill>
        <p:spPr bwMode="auto">
          <a:xfrm>
            <a:off x="2428860" y="2786058"/>
            <a:ext cx="6715140" cy="792932"/>
          </a:xfrm>
          <a:prstGeom prst="rect">
            <a:avLst/>
          </a:prstGeom>
          <a:noFill/>
          <a:ln w="9525">
            <a:noFill/>
            <a:miter lim="800000"/>
            <a:headEnd/>
            <a:tailEnd/>
          </a:ln>
          <a:effectLst/>
        </p:spPr>
      </p:pic>
      <p:pic>
        <p:nvPicPr>
          <p:cNvPr id="12291" name="Picture 3"/>
          <p:cNvPicPr>
            <a:picLocks noChangeAspect="1" noChangeArrowheads="1"/>
          </p:cNvPicPr>
          <p:nvPr/>
        </p:nvPicPr>
        <p:blipFill>
          <a:blip r:embed="rId4"/>
          <a:srcRect/>
          <a:stretch>
            <a:fillRect/>
          </a:stretch>
        </p:blipFill>
        <p:spPr bwMode="auto">
          <a:xfrm>
            <a:off x="2428860" y="3571876"/>
            <a:ext cx="6613012" cy="1785950"/>
          </a:xfrm>
          <a:prstGeom prst="rect">
            <a:avLst/>
          </a:prstGeom>
          <a:noFill/>
          <a:ln w="9525">
            <a:noFill/>
            <a:miter lim="800000"/>
            <a:headEnd/>
            <a:tailEnd/>
          </a:ln>
          <a:effectLst/>
        </p:spPr>
      </p:pic>
      <p:sp>
        <p:nvSpPr>
          <p:cNvPr id="6" name="矩形 5"/>
          <p:cNvSpPr/>
          <p:nvPr/>
        </p:nvSpPr>
        <p:spPr>
          <a:xfrm>
            <a:off x="0" y="1500174"/>
            <a:ext cx="4286248" cy="12144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cxnSp>
        <p:nvCxnSpPr>
          <p:cNvPr id="8" name="直接箭头连接符 7"/>
          <p:cNvCxnSpPr/>
          <p:nvPr/>
        </p:nvCxnSpPr>
        <p:spPr>
          <a:xfrm rot="16200000" flipH="1">
            <a:off x="4250529" y="2107397"/>
            <a:ext cx="1071570" cy="100013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000108"/>
            <a:ext cx="5790368" cy="523220"/>
          </a:xfrm>
          <a:prstGeom prst="rect">
            <a:avLst/>
          </a:prstGeom>
        </p:spPr>
        <p:txBody>
          <a:bodyPr wrap="none">
            <a:spAutoFit/>
          </a:bodyPr>
          <a:lstStyle/>
          <a:p>
            <a:r>
              <a:rPr lang="zh-CN" altLang="en-US" sz="2800" dirty="0" smtClean="0"/>
              <a:t>蒸散发</a:t>
            </a:r>
            <a:r>
              <a:rPr lang="en-US" sz="2800" dirty="0" smtClean="0"/>
              <a:t>(EVT)</a:t>
            </a:r>
            <a:r>
              <a:rPr lang="zh-CN" altLang="en-US" sz="2800" dirty="0" smtClean="0"/>
              <a:t>软件</a:t>
            </a:r>
            <a:r>
              <a:rPr lang="en-US" sz="2800" dirty="0" smtClean="0"/>
              <a:t>—</a:t>
            </a:r>
            <a:r>
              <a:rPr lang="zh-CN" altLang="en-US" sz="2800" dirty="0" smtClean="0"/>
              <a:t>基于</a:t>
            </a:r>
            <a:r>
              <a:rPr lang="zh-CN" altLang="en-US" sz="2800" dirty="0" smtClean="0">
                <a:solidFill>
                  <a:srgbClr val="FF0000"/>
                </a:solidFill>
              </a:rPr>
              <a:t>数组</a:t>
            </a:r>
            <a:r>
              <a:rPr lang="zh-CN" altLang="en-US" sz="2800" dirty="0" smtClean="0"/>
              <a:t>的输入</a:t>
            </a:r>
            <a:endParaRPr lang="zh-CN" altLang="en-US" sz="2800" dirty="0"/>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1406" y="1048392"/>
            <a:ext cx="2606804" cy="523220"/>
          </a:xfrm>
          <a:prstGeom prst="rect">
            <a:avLst/>
          </a:prstGeom>
        </p:spPr>
        <p:txBody>
          <a:bodyPr wrap="none">
            <a:spAutoFit/>
          </a:bodyPr>
          <a:lstStyle/>
          <a:p>
            <a:r>
              <a:rPr lang="zh-CN" altLang="en-US" sz="2800" b="1" dirty="0" smtClean="0"/>
              <a:t>湖泊</a:t>
            </a:r>
            <a:r>
              <a:rPr lang="en-US" sz="2800" b="1" dirty="0" smtClean="0"/>
              <a:t>(LAK)</a:t>
            </a:r>
            <a:r>
              <a:rPr lang="zh-CN" altLang="en-US" sz="2800" b="1" dirty="0" smtClean="0"/>
              <a:t>软件</a:t>
            </a:r>
            <a:endParaRPr lang="zh-CN" altLang="en-US" sz="2800" b="1" dirty="0"/>
          </a:p>
        </p:txBody>
      </p:sp>
      <p:sp>
        <p:nvSpPr>
          <p:cNvPr id="3" name="TextBox 2"/>
          <p:cNvSpPr txBox="1"/>
          <p:nvPr/>
        </p:nvSpPr>
        <p:spPr>
          <a:xfrm>
            <a:off x="0" y="1643050"/>
            <a:ext cx="9144000" cy="707886"/>
          </a:xfrm>
          <a:prstGeom prst="rect">
            <a:avLst/>
          </a:prstGeom>
          <a:noFill/>
        </p:spPr>
        <p:txBody>
          <a:bodyPr wrap="square" rtlCol="0">
            <a:spAutoFit/>
          </a:bodyPr>
          <a:lstStyle/>
          <a:p>
            <a:r>
              <a:rPr lang="zh-CN" altLang="en-US" sz="2000" dirty="0" smtClean="0"/>
              <a:t>在名称文件中读取</a:t>
            </a:r>
            <a:r>
              <a:rPr lang="en-US" sz="2000" dirty="0" smtClean="0"/>
              <a:t>LAK6</a:t>
            </a:r>
            <a:r>
              <a:rPr lang="zh-CN" altLang="en-US" sz="2000" dirty="0" smtClean="0"/>
              <a:t>类型的文件，</a:t>
            </a:r>
            <a:r>
              <a:rPr lang="en-US" sz="2000" dirty="0" smtClean="0"/>
              <a:t>LAK</a:t>
            </a:r>
            <a:r>
              <a:rPr lang="zh-CN" altLang="en-US" sz="2000" dirty="0" smtClean="0"/>
              <a:t>软件的输入。一个</a:t>
            </a:r>
            <a:r>
              <a:rPr lang="en-US" sz="2000" dirty="0" smtClean="0"/>
              <a:t>GWF</a:t>
            </a:r>
            <a:r>
              <a:rPr lang="zh-CN" altLang="en-US" sz="2000" dirty="0" smtClean="0"/>
              <a:t>模型可以定义任意数目的</a:t>
            </a:r>
            <a:r>
              <a:rPr lang="en-US" sz="2000" dirty="0" smtClean="0"/>
              <a:t>LAK</a:t>
            </a:r>
            <a:r>
              <a:rPr lang="zh-CN" altLang="en-US" sz="2000" dirty="0" smtClean="0"/>
              <a:t>软件。</a:t>
            </a:r>
          </a:p>
        </p:txBody>
      </p:sp>
      <p:pic>
        <p:nvPicPr>
          <p:cNvPr id="120834" name="Picture 2"/>
          <p:cNvPicPr>
            <a:picLocks noChangeAspect="1" noChangeArrowheads="1"/>
          </p:cNvPicPr>
          <p:nvPr/>
        </p:nvPicPr>
        <p:blipFill>
          <a:blip r:embed="rId2"/>
          <a:srcRect/>
          <a:stretch>
            <a:fillRect/>
          </a:stretch>
        </p:blipFill>
        <p:spPr bwMode="auto">
          <a:xfrm>
            <a:off x="0" y="2357430"/>
            <a:ext cx="3343281" cy="4316803"/>
          </a:xfrm>
          <a:prstGeom prst="rect">
            <a:avLst/>
          </a:prstGeom>
          <a:noFill/>
          <a:ln w="9525">
            <a:noFill/>
            <a:miter lim="800000"/>
            <a:headEnd/>
            <a:tailEnd/>
          </a:ln>
          <a:effectLst/>
        </p:spPr>
      </p:pic>
      <p:pic>
        <p:nvPicPr>
          <p:cNvPr id="120835" name="Picture 3"/>
          <p:cNvPicPr>
            <a:picLocks noChangeAspect="1" noChangeArrowheads="1"/>
          </p:cNvPicPr>
          <p:nvPr/>
        </p:nvPicPr>
        <p:blipFill>
          <a:blip r:embed="rId3"/>
          <a:srcRect/>
          <a:stretch>
            <a:fillRect/>
          </a:stretch>
        </p:blipFill>
        <p:spPr bwMode="auto">
          <a:xfrm>
            <a:off x="3286116" y="2071678"/>
            <a:ext cx="5857884" cy="3085395"/>
          </a:xfrm>
          <a:prstGeom prst="rect">
            <a:avLst/>
          </a:prstGeom>
          <a:noFill/>
          <a:ln w="9525">
            <a:noFill/>
            <a:miter lim="800000"/>
            <a:headEnd/>
            <a:tailEnd/>
          </a:ln>
          <a:effectLst/>
        </p:spPr>
      </p:pic>
      <p:pic>
        <p:nvPicPr>
          <p:cNvPr id="120836" name="Picture 4"/>
          <p:cNvPicPr>
            <a:picLocks noChangeAspect="1" noChangeArrowheads="1"/>
          </p:cNvPicPr>
          <p:nvPr/>
        </p:nvPicPr>
        <p:blipFill>
          <a:blip r:embed="rId4"/>
          <a:srcRect/>
          <a:stretch>
            <a:fillRect/>
          </a:stretch>
        </p:blipFill>
        <p:spPr bwMode="auto">
          <a:xfrm>
            <a:off x="3286116" y="5143512"/>
            <a:ext cx="2676525" cy="1276350"/>
          </a:xfrm>
          <a:prstGeom prst="rect">
            <a:avLst/>
          </a:prstGeom>
          <a:noFill/>
          <a:ln w="9525">
            <a:noFill/>
            <a:miter lim="800000"/>
            <a:headEnd/>
            <a:tailEnd/>
          </a:ln>
          <a:effectLst/>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p:cNvPicPr>
            <a:picLocks noChangeAspect="1" noChangeArrowheads="1"/>
          </p:cNvPicPr>
          <p:nvPr/>
        </p:nvPicPr>
        <p:blipFill>
          <a:blip r:embed="rId2"/>
          <a:srcRect/>
          <a:stretch>
            <a:fillRect/>
          </a:stretch>
        </p:blipFill>
        <p:spPr bwMode="auto">
          <a:xfrm>
            <a:off x="1714480" y="928670"/>
            <a:ext cx="3962381" cy="5643602"/>
          </a:xfrm>
          <a:prstGeom prst="rect">
            <a:avLst/>
          </a:prstGeom>
          <a:noFill/>
          <a:ln w="9525">
            <a:noFill/>
            <a:miter lim="800000"/>
            <a:headEnd/>
            <a:tailEnd/>
          </a:ln>
          <a:effectLst/>
        </p:spPr>
      </p:pic>
      <p:pic>
        <p:nvPicPr>
          <p:cNvPr id="119810" name="Picture 2"/>
          <p:cNvPicPr>
            <a:picLocks noChangeAspect="1" noChangeArrowheads="1"/>
          </p:cNvPicPr>
          <p:nvPr/>
        </p:nvPicPr>
        <p:blipFill>
          <a:blip r:embed="rId3"/>
          <a:srcRect/>
          <a:stretch>
            <a:fillRect/>
          </a:stretch>
        </p:blipFill>
        <p:spPr bwMode="auto">
          <a:xfrm>
            <a:off x="5715008" y="928670"/>
            <a:ext cx="3428992" cy="5702494"/>
          </a:xfrm>
          <a:prstGeom prst="rect">
            <a:avLst/>
          </a:prstGeom>
          <a:noFill/>
          <a:ln w="9525">
            <a:noFill/>
            <a:miter lim="800000"/>
            <a:headEnd/>
            <a:tailEnd/>
          </a:ln>
          <a:effectLst/>
        </p:spPr>
      </p:pic>
      <p:sp>
        <p:nvSpPr>
          <p:cNvPr id="2" name="矩形 1"/>
          <p:cNvSpPr/>
          <p:nvPr/>
        </p:nvSpPr>
        <p:spPr>
          <a:xfrm>
            <a:off x="71406" y="1048392"/>
            <a:ext cx="2606804" cy="523220"/>
          </a:xfrm>
          <a:prstGeom prst="rect">
            <a:avLst/>
          </a:prstGeom>
        </p:spPr>
        <p:txBody>
          <a:bodyPr wrap="none">
            <a:spAutoFit/>
          </a:bodyPr>
          <a:lstStyle/>
          <a:p>
            <a:r>
              <a:rPr lang="zh-CN" altLang="en-US" sz="2800" b="1" dirty="0" smtClean="0"/>
              <a:t>湖泊</a:t>
            </a:r>
            <a:r>
              <a:rPr lang="en-US" sz="2800" b="1" dirty="0" smtClean="0"/>
              <a:t>(LAK)</a:t>
            </a:r>
            <a:r>
              <a:rPr lang="zh-CN" altLang="en-US" sz="2800" b="1" dirty="0" smtClean="0"/>
              <a:t>软件</a:t>
            </a:r>
            <a:endParaRPr lang="zh-CN" altLang="en-US" sz="2800" b="1"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2844" y="1071546"/>
            <a:ext cx="5740674" cy="523220"/>
          </a:xfrm>
          <a:prstGeom prst="rect">
            <a:avLst/>
          </a:prstGeom>
        </p:spPr>
        <p:txBody>
          <a:bodyPr wrap="none">
            <a:spAutoFit/>
          </a:bodyPr>
          <a:lstStyle/>
          <a:p>
            <a:r>
              <a:rPr lang="en-US" sz="2800" dirty="0" smtClean="0"/>
              <a:t>Ghost-Node Correction (GNC)</a:t>
            </a:r>
            <a:r>
              <a:rPr lang="zh-CN" altLang="en-US" sz="2800" dirty="0" smtClean="0"/>
              <a:t>软件</a:t>
            </a:r>
            <a:endParaRPr lang="zh-CN" altLang="en-US" sz="2800" dirty="0"/>
          </a:p>
        </p:txBody>
      </p:sp>
      <p:pic>
        <p:nvPicPr>
          <p:cNvPr id="121858" name="Picture 2"/>
          <p:cNvPicPr>
            <a:picLocks noChangeAspect="1" noChangeArrowheads="1"/>
          </p:cNvPicPr>
          <p:nvPr/>
        </p:nvPicPr>
        <p:blipFill>
          <a:blip r:embed="rId2"/>
          <a:srcRect/>
          <a:stretch>
            <a:fillRect/>
          </a:stretch>
        </p:blipFill>
        <p:spPr bwMode="auto">
          <a:xfrm>
            <a:off x="0" y="1714488"/>
            <a:ext cx="5229225" cy="3952875"/>
          </a:xfrm>
          <a:prstGeom prst="rect">
            <a:avLst/>
          </a:prstGeom>
          <a:noFill/>
          <a:ln w="9525">
            <a:noFill/>
            <a:miter lim="800000"/>
            <a:headEnd/>
            <a:tailEnd/>
          </a:ln>
          <a:effectLst/>
        </p:spPr>
      </p:pic>
      <p:pic>
        <p:nvPicPr>
          <p:cNvPr id="121859" name="Picture 3"/>
          <p:cNvPicPr>
            <a:picLocks noChangeAspect="1" noChangeArrowheads="1"/>
          </p:cNvPicPr>
          <p:nvPr/>
        </p:nvPicPr>
        <p:blipFill>
          <a:blip r:embed="rId3"/>
          <a:srcRect/>
          <a:stretch>
            <a:fillRect/>
          </a:stretch>
        </p:blipFill>
        <p:spPr bwMode="auto">
          <a:xfrm>
            <a:off x="2765971" y="1714488"/>
            <a:ext cx="6378029" cy="2714644"/>
          </a:xfrm>
          <a:prstGeom prst="rect">
            <a:avLst/>
          </a:prstGeom>
          <a:noFill/>
          <a:ln w="9525">
            <a:noFill/>
            <a:miter lim="800000"/>
            <a:headEnd/>
            <a:tailEnd/>
          </a:ln>
          <a:effectLst/>
        </p:spPr>
      </p:pic>
      <p:pic>
        <p:nvPicPr>
          <p:cNvPr id="121860" name="Picture 4"/>
          <p:cNvPicPr>
            <a:picLocks noChangeAspect="1" noChangeArrowheads="1"/>
          </p:cNvPicPr>
          <p:nvPr/>
        </p:nvPicPr>
        <p:blipFill>
          <a:blip r:embed="rId4"/>
          <a:srcRect/>
          <a:stretch>
            <a:fillRect/>
          </a:stretch>
        </p:blipFill>
        <p:spPr bwMode="auto">
          <a:xfrm>
            <a:off x="2714612" y="4429132"/>
            <a:ext cx="3357586" cy="1073111"/>
          </a:xfrm>
          <a:prstGeom prst="rect">
            <a:avLst/>
          </a:prstGeom>
          <a:noFill/>
          <a:ln w="9525">
            <a:noFill/>
            <a:miter lim="800000"/>
            <a:headEnd/>
            <a:tailEnd/>
          </a:ln>
          <a:effectLst/>
        </p:spPr>
      </p:pic>
      <p:sp>
        <p:nvSpPr>
          <p:cNvPr id="6" name="矩形 5"/>
          <p:cNvSpPr/>
          <p:nvPr/>
        </p:nvSpPr>
        <p:spPr>
          <a:xfrm>
            <a:off x="0" y="2428868"/>
            <a:ext cx="2714612" cy="22145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2844" y="1071546"/>
            <a:ext cx="6019597" cy="523220"/>
          </a:xfrm>
          <a:prstGeom prst="rect">
            <a:avLst/>
          </a:prstGeom>
        </p:spPr>
        <p:txBody>
          <a:bodyPr wrap="none">
            <a:spAutoFit/>
          </a:bodyPr>
          <a:lstStyle/>
          <a:p>
            <a:r>
              <a:rPr lang="en-US" sz="2800" b="1" dirty="0" smtClean="0"/>
              <a:t>Ghost-Node Correction (GNC)</a:t>
            </a:r>
            <a:r>
              <a:rPr lang="zh-CN" altLang="en-US" sz="2800" b="1" dirty="0" smtClean="0"/>
              <a:t>软件</a:t>
            </a:r>
            <a:endParaRPr lang="zh-CN" altLang="en-US" sz="2800" b="1" dirty="0"/>
          </a:p>
        </p:txBody>
      </p:sp>
      <p:pic>
        <p:nvPicPr>
          <p:cNvPr id="121858" name="Picture 2"/>
          <p:cNvPicPr>
            <a:picLocks noChangeAspect="1" noChangeArrowheads="1"/>
          </p:cNvPicPr>
          <p:nvPr/>
        </p:nvPicPr>
        <p:blipFill>
          <a:blip r:embed="rId2"/>
          <a:srcRect/>
          <a:stretch>
            <a:fillRect/>
          </a:stretch>
        </p:blipFill>
        <p:spPr bwMode="auto">
          <a:xfrm>
            <a:off x="0" y="2714620"/>
            <a:ext cx="5229225" cy="3952875"/>
          </a:xfrm>
          <a:prstGeom prst="rect">
            <a:avLst/>
          </a:prstGeom>
          <a:noFill/>
          <a:ln w="9525">
            <a:noFill/>
            <a:miter lim="800000"/>
            <a:headEnd/>
            <a:tailEnd/>
          </a:ln>
          <a:effectLst/>
        </p:spPr>
      </p:pic>
      <p:pic>
        <p:nvPicPr>
          <p:cNvPr id="123906" name="Picture 2"/>
          <p:cNvPicPr>
            <a:picLocks noChangeAspect="1" noChangeArrowheads="1"/>
          </p:cNvPicPr>
          <p:nvPr/>
        </p:nvPicPr>
        <p:blipFill>
          <a:blip r:embed="rId3"/>
          <a:srcRect/>
          <a:stretch>
            <a:fillRect/>
          </a:stretch>
        </p:blipFill>
        <p:spPr bwMode="auto">
          <a:xfrm>
            <a:off x="3071802" y="1571612"/>
            <a:ext cx="5929354" cy="4258934"/>
          </a:xfrm>
          <a:prstGeom prst="rect">
            <a:avLst/>
          </a:prstGeom>
          <a:noFill/>
          <a:ln w="9525">
            <a:noFill/>
            <a:miter lim="800000"/>
            <a:headEnd/>
            <a:tailEnd/>
          </a:ln>
          <a:effectLst/>
        </p:spPr>
      </p:pic>
      <p:sp>
        <p:nvSpPr>
          <p:cNvPr id="7" name="矩形 6"/>
          <p:cNvSpPr/>
          <p:nvPr/>
        </p:nvSpPr>
        <p:spPr>
          <a:xfrm>
            <a:off x="0" y="5786454"/>
            <a:ext cx="5214942" cy="8572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2844" y="1071546"/>
            <a:ext cx="6019597" cy="523220"/>
          </a:xfrm>
          <a:prstGeom prst="rect">
            <a:avLst/>
          </a:prstGeom>
        </p:spPr>
        <p:txBody>
          <a:bodyPr wrap="none">
            <a:spAutoFit/>
          </a:bodyPr>
          <a:lstStyle/>
          <a:p>
            <a:r>
              <a:rPr lang="en-US" sz="2800" b="1" dirty="0" smtClean="0"/>
              <a:t>Ghost-Node Correction (GNC)</a:t>
            </a:r>
            <a:r>
              <a:rPr lang="zh-CN" altLang="en-US" sz="2800" b="1" dirty="0" smtClean="0"/>
              <a:t>软件</a:t>
            </a:r>
            <a:endParaRPr lang="zh-CN" altLang="en-US" sz="2800" b="1" dirty="0"/>
          </a:p>
        </p:txBody>
      </p:sp>
      <p:pic>
        <p:nvPicPr>
          <p:cNvPr id="122882" name="Picture 2"/>
          <p:cNvPicPr>
            <a:picLocks noChangeAspect="1" noChangeArrowheads="1"/>
          </p:cNvPicPr>
          <p:nvPr/>
        </p:nvPicPr>
        <p:blipFill>
          <a:blip r:embed="rId2"/>
          <a:srcRect/>
          <a:stretch>
            <a:fillRect/>
          </a:stretch>
        </p:blipFill>
        <p:spPr bwMode="auto">
          <a:xfrm>
            <a:off x="357158" y="1643050"/>
            <a:ext cx="3214710" cy="4605803"/>
          </a:xfrm>
          <a:prstGeom prst="rect">
            <a:avLst/>
          </a:prstGeom>
          <a:noFill/>
          <a:ln w="9525">
            <a:noFill/>
            <a:miter lim="800000"/>
            <a:headEnd/>
            <a:tailEnd/>
          </a:ln>
          <a:effectLst/>
        </p:spPr>
      </p:pic>
      <p:pic>
        <p:nvPicPr>
          <p:cNvPr id="122883" name="Picture 3"/>
          <p:cNvPicPr>
            <a:picLocks noChangeAspect="1" noChangeArrowheads="1"/>
          </p:cNvPicPr>
          <p:nvPr/>
        </p:nvPicPr>
        <p:blipFill>
          <a:blip r:embed="rId3"/>
          <a:srcRect/>
          <a:stretch>
            <a:fillRect/>
          </a:stretch>
        </p:blipFill>
        <p:spPr bwMode="auto">
          <a:xfrm>
            <a:off x="4643438" y="2285992"/>
            <a:ext cx="3000396" cy="4384252"/>
          </a:xfrm>
          <a:prstGeom prst="rect">
            <a:avLst/>
          </a:prstGeom>
          <a:noFill/>
          <a:ln w="9525">
            <a:noFill/>
            <a:miter lim="800000"/>
            <a:headEnd/>
            <a:tailEnd/>
          </a:ln>
          <a:effectLst/>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2844" y="1071546"/>
            <a:ext cx="6019597" cy="523220"/>
          </a:xfrm>
          <a:prstGeom prst="rect">
            <a:avLst/>
          </a:prstGeom>
        </p:spPr>
        <p:txBody>
          <a:bodyPr wrap="none">
            <a:spAutoFit/>
          </a:bodyPr>
          <a:lstStyle/>
          <a:p>
            <a:r>
              <a:rPr lang="en-US" sz="2800" b="1" dirty="0" smtClean="0"/>
              <a:t>Ghost-Node Correction (GNC)</a:t>
            </a:r>
            <a:r>
              <a:rPr lang="zh-CN" altLang="en-US" sz="2800" b="1" dirty="0" smtClean="0"/>
              <a:t>软件</a:t>
            </a:r>
            <a:endParaRPr lang="zh-CN" altLang="en-US" sz="2800" b="1" dirty="0"/>
          </a:p>
        </p:txBody>
      </p:sp>
      <p:sp>
        <p:nvSpPr>
          <p:cNvPr id="3" name="TextBox 2"/>
          <p:cNvSpPr txBox="1"/>
          <p:nvPr/>
        </p:nvSpPr>
        <p:spPr>
          <a:xfrm>
            <a:off x="0" y="1714488"/>
            <a:ext cx="9144000" cy="4452566"/>
          </a:xfrm>
          <a:prstGeom prst="rect">
            <a:avLst/>
          </a:prstGeom>
          <a:noFill/>
        </p:spPr>
        <p:txBody>
          <a:bodyPr wrap="square" rtlCol="0">
            <a:spAutoFit/>
          </a:bodyPr>
          <a:lstStyle/>
          <a:p>
            <a:pPr>
              <a:lnSpc>
                <a:spcPct val="150000"/>
              </a:lnSpc>
            </a:pPr>
            <a:r>
              <a:rPr lang="zh-CN" altLang="en-US" sz="2400" dirty="0" smtClean="0"/>
              <a:t>从名称文件中读取类型</a:t>
            </a:r>
            <a:r>
              <a:rPr lang="en-US" sz="2400" dirty="0" smtClean="0"/>
              <a:t>GNC6</a:t>
            </a:r>
            <a:r>
              <a:rPr lang="zh-CN" altLang="en-US" sz="2400" dirty="0" smtClean="0"/>
              <a:t>文件，</a:t>
            </a:r>
            <a:r>
              <a:rPr lang="en-US" sz="2400" dirty="0" smtClean="0"/>
              <a:t>GNC</a:t>
            </a:r>
            <a:r>
              <a:rPr lang="zh-CN" altLang="en-US" sz="2400" dirty="0" smtClean="0"/>
              <a:t>软件的输入。每个</a:t>
            </a:r>
            <a:r>
              <a:rPr lang="en-US" sz="2400" dirty="0" smtClean="0"/>
              <a:t>GWF</a:t>
            </a:r>
            <a:r>
              <a:rPr lang="zh-CN" altLang="en-US" sz="2400" dirty="0" smtClean="0"/>
              <a:t>模型仅能定义一个</a:t>
            </a:r>
            <a:r>
              <a:rPr lang="en-US" sz="2400" dirty="0" smtClean="0"/>
              <a:t>GNC</a:t>
            </a:r>
            <a:r>
              <a:rPr lang="zh-CN" altLang="en-US" sz="2400" dirty="0" smtClean="0"/>
              <a:t>软件。</a:t>
            </a:r>
          </a:p>
          <a:p>
            <a:pPr>
              <a:lnSpc>
                <a:spcPct val="150000"/>
              </a:lnSpc>
            </a:pPr>
            <a:r>
              <a:rPr lang="en-US" sz="2400" dirty="0" smtClean="0"/>
              <a:t>GNC</a:t>
            </a:r>
            <a:r>
              <a:rPr lang="zh-CN" altLang="en-US" sz="2400" dirty="0" smtClean="0"/>
              <a:t>软件有</a:t>
            </a:r>
            <a:r>
              <a:rPr lang="en-US" sz="2400" dirty="0" smtClean="0"/>
              <a:t>2</a:t>
            </a:r>
            <a:r>
              <a:rPr lang="zh-CN" altLang="en-US" sz="2400" dirty="0" smtClean="0"/>
              <a:t>个可选项对方程系统增加修改项。</a:t>
            </a:r>
            <a:endParaRPr lang="en-US" altLang="zh-CN" sz="2400" dirty="0" smtClean="0"/>
          </a:p>
          <a:p>
            <a:pPr>
              <a:lnSpc>
                <a:spcPct val="150000"/>
              </a:lnSpc>
              <a:buFont typeface="Wingdings" pitchFamily="2" charset="2"/>
              <a:buChar char="l"/>
            </a:pPr>
            <a:r>
              <a:rPr lang="zh-CN" altLang="en-US" sz="2400" dirty="0" smtClean="0"/>
              <a:t>隐式选项（默认），对方程的左手边和右手边增加修改项，使用默认选项时，稀疏矩阵求解器的</a:t>
            </a:r>
            <a:r>
              <a:rPr lang="en-US" sz="2400" dirty="0" smtClean="0"/>
              <a:t>LINEAR</a:t>
            </a:r>
            <a:r>
              <a:rPr lang="zh-CN" altLang="en-US" sz="2400" dirty="0" smtClean="0"/>
              <a:t>块中需要定义</a:t>
            </a:r>
            <a:r>
              <a:rPr lang="en-US" sz="2400" dirty="0" smtClean="0"/>
              <a:t>BICGSTAB</a:t>
            </a:r>
            <a:r>
              <a:rPr lang="zh-CN" altLang="en-US" sz="2400" dirty="0" smtClean="0"/>
              <a:t>加速项。</a:t>
            </a:r>
            <a:endParaRPr lang="en-US" altLang="zh-CN" sz="2400" dirty="0" smtClean="0"/>
          </a:p>
          <a:p>
            <a:pPr>
              <a:lnSpc>
                <a:spcPct val="150000"/>
              </a:lnSpc>
              <a:buFont typeface="Wingdings" pitchFamily="2" charset="2"/>
              <a:buChar char="l"/>
            </a:pPr>
            <a:r>
              <a:rPr lang="zh-CN" altLang="en-US" sz="2400" dirty="0" smtClean="0"/>
              <a:t>当对</a:t>
            </a:r>
            <a:r>
              <a:rPr lang="en-US" sz="2400" dirty="0" smtClean="0"/>
              <a:t>GNC</a:t>
            </a:r>
            <a:r>
              <a:rPr lang="zh-CN" altLang="en-US" sz="2400" dirty="0" smtClean="0"/>
              <a:t>软件定义</a:t>
            </a:r>
            <a:r>
              <a:rPr lang="en-US" sz="2400" dirty="0" smtClean="0"/>
              <a:t>EXPLICIT</a:t>
            </a:r>
            <a:r>
              <a:rPr lang="zh-CN" altLang="en-US" sz="2400" dirty="0" smtClean="0"/>
              <a:t>选项时，对右手边增加修改项，可使用</a:t>
            </a:r>
            <a:r>
              <a:rPr lang="en-US" sz="2400" dirty="0" smtClean="0"/>
              <a:t>CG</a:t>
            </a:r>
            <a:r>
              <a:rPr lang="zh-CN" altLang="en-US" sz="2400" dirty="0" smtClean="0"/>
              <a:t>或</a:t>
            </a:r>
            <a:r>
              <a:rPr lang="en-US" sz="2400" dirty="0" smtClean="0"/>
              <a:t>BICGSTAB</a:t>
            </a:r>
            <a:r>
              <a:rPr lang="zh-CN" altLang="en-US" sz="2400" dirty="0" smtClean="0"/>
              <a:t>加速方法。</a:t>
            </a:r>
            <a:endParaRPr lang="zh-CN" altLang="en-US" sz="2400"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2844" y="1071546"/>
            <a:ext cx="4493538" cy="523220"/>
          </a:xfrm>
          <a:prstGeom prst="rect">
            <a:avLst/>
          </a:prstGeom>
        </p:spPr>
        <p:txBody>
          <a:bodyPr wrap="none">
            <a:spAutoFit/>
          </a:bodyPr>
          <a:lstStyle/>
          <a:p>
            <a:r>
              <a:rPr lang="zh-CN" altLang="en-US" sz="2800" b="1" dirty="0" smtClean="0"/>
              <a:t>地下水流</a:t>
            </a:r>
            <a:r>
              <a:rPr lang="en-US" sz="2800" b="1" dirty="0" smtClean="0"/>
              <a:t>(GWF)</a:t>
            </a:r>
            <a:r>
              <a:rPr lang="zh-CN" altLang="en-US" sz="2800" b="1" dirty="0" smtClean="0"/>
              <a:t>模型的交换</a:t>
            </a:r>
            <a:endParaRPr lang="zh-CN" altLang="en-US" sz="2800" b="1" dirty="0"/>
          </a:p>
        </p:txBody>
      </p:sp>
      <p:sp>
        <p:nvSpPr>
          <p:cNvPr id="3" name="TextBox 2"/>
          <p:cNvSpPr txBox="1"/>
          <p:nvPr/>
        </p:nvSpPr>
        <p:spPr>
          <a:xfrm>
            <a:off x="0" y="1714488"/>
            <a:ext cx="9144000" cy="2308324"/>
          </a:xfrm>
          <a:prstGeom prst="rect">
            <a:avLst/>
          </a:prstGeom>
          <a:noFill/>
        </p:spPr>
        <p:txBody>
          <a:bodyPr wrap="square" rtlCol="0">
            <a:spAutoFit/>
          </a:bodyPr>
          <a:lstStyle/>
          <a:p>
            <a:pPr>
              <a:lnSpc>
                <a:spcPct val="150000"/>
              </a:lnSpc>
            </a:pPr>
            <a:r>
              <a:rPr lang="zh-CN" altLang="en-US" sz="2400" dirty="0" smtClean="0"/>
              <a:t>在模拟名称文件中，从</a:t>
            </a:r>
            <a:r>
              <a:rPr lang="en-US" sz="2400" dirty="0" smtClean="0"/>
              <a:t>GWF6-GWF6</a:t>
            </a:r>
            <a:r>
              <a:rPr lang="zh-CN" altLang="en-US" sz="2400" dirty="0" smtClean="0"/>
              <a:t>类型文件读取</a:t>
            </a:r>
            <a:r>
              <a:rPr lang="en-US" sz="2400" dirty="0" smtClean="0"/>
              <a:t>GWF-GWF Exchange</a:t>
            </a:r>
            <a:r>
              <a:rPr lang="zh-CN" altLang="en-US" sz="2400" dirty="0" smtClean="0"/>
              <a:t>的输入。</a:t>
            </a:r>
          </a:p>
          <a:p>
            <a:pPr>
              <a:lnSpc>
                <a:spcPct val="150000"/>
              </a:lnSpc>
            </a:pPr>
            <a:r>
              <a:rPr lang="zh-CN" altLang="en-US" sz="2400" dirty="0" smtClean="0"/>
              <a:t>使用</a:t>
            </a:r>
            <a:r>
              <a:rPr lang="en-US" sz="2400" dirty="0" smtClean="0">
                <a:solidFill>
                  <a:srgbClr val="FF0000"/>
                </a:solidFill>
              </a:rPr>
              <a:t>XT3D</a:t>
            </a:r>
            <a:r>
              <a:rPr lang="zh-CN" altLang="en-US" sz="2400" dirty="0" smtClean="0"/>
              <a:t>功能改进某些类型单元连接的水流计算精度时，表征地下水流的各向异性，</a:t>
            </a:r>
            <a:r>
              <a:rPr lang="zh-CN" altLang="en-US" sz="2400" dirty="0" smtClean="0">
                <a:solidFill>
                  <a:srgbClr val="FF0000"/>
                </a:solidFill>
              </a:rPr>
              <a:t>不能实施</a:t>
            </a:r>
            <a:r>
              <a:rPr lang="en-US" sz="2400" dirty="0" smtClean="0">
                <a:solidFill>
                  <a:srgbClr val="FF0000"/>
                </a:solidFill>
              </a:rPr>
              <a:t>GWF-GWF</a:t>
            </a:r>
            <a:r>
              <a:rPr lang="zh-CN" altLang="en-US" sz="2400" dirty="0" smtClean="0">
                <a:solidFill>
                  <a:srgbClr val="FF0000"/>
                </a:solidFill>
              </a:rPr>
              <a:t>交换</a:t>
            </a:r>
            <a:r>
              <a:rPr lang="zh-CN" altLang="en-US" sz="2400" dirty="0" smtClean="0"/>
              <a:t>。</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2844" y="1071546"/>
            <a:ext cx="4493538" cy="523220"/>
          </a:xfrm>
          <a:prstGeom prst="rect">
            <a:avLst/>
          </a:prstGeom>
        </p:spPr>
        <p:txBody>
          <a:bodyPr wrap="none">
            <a:spAutoFit/>
          </a:bodyPr>
          <a:lstStyle/>
          <a:p>
            <a:r>
              <a:rPr lang="zh-CN" altLang="en-US" sz="2800" b="1" dirty="0" smtClean="0"/>
              <a:t>地下水流</a:t>
            </a:r>
            <a:r>
              <a:rPr lang="en-US" sz="2800" b="1" dirty="0" smtClean="0"/>
              <a:t>(GWF)</a:t>
            </a:r>
            <a:r>
              <a:rPr lang="zh-CN" altLang="en-US" sz="2800" b="1" dirty="0" smtClean="0"/>
              <a:t>模型的交换</a:t>
            </a:r>
            <a:endParaRPr lang="zh-CN" altLang="en-US" sz="2800" b="1" dirty="0"/>
          </a:p>
        </p:txBody>
      </p:sp>
      <p:pic>
        <p:nvPicPr>
          <p:cNvPr id="124930" name="Picture 2"/>
          <p:cNvPicPr>
            <a:picLocks noChangeAspect="1" noChangeArrowheads="1"/>
          </p:cNvPicPr>
          <p:nvPr/>
        </p:nvPicPr>
        <p:blipFill>
          <a:blip r:embed="rId2"/>
          <a:srcRect/>
          <a:stretch>
            <a:fillRect/>
          </a:stretch>
        </p:blipFill>
        <p:spPr bwMode="auto">
          <a:xfrm>
            <a:off x="0" y="1714488"/>
            <a:ext cx="6172200" cy="4924425"/>
          </a:xfrm>
          <a:prstGeom prst="rect">
            <a:avLst/>
          </a:prstGeom>
          <a:noFill/>
          <a:ln w="9525">
            <a:noFill/>
            <a:miter lim="800000"/>
            <a:headEnd/>
            <a:tailEnd/>
          </a:ln>
          <a:effectLst/>
        </p:spPr>
      </p:pic>
      <p:pic>
        <p:nvPicPr>
          <p:cNvPr id="124931" name="Picture 3"/>
          <p:cNvPicPr>
            <a:picLocks noChangeAspect="1" noChangeArrowheads="1"/>
          </p:cNvPicPr>
          <p:nvPr/>
        </p:nvPicPr>
        <p:blipFill>
          <a:blip r:embed="rId3"/>
          <a:srcRect/>
          <a:stretch>
            <a:fillRect/>
          </a:stretch>
        </p:blipFill>
        <p:spPr bwMode="auto">
          <a:xfrm>
            <a:off x="2928926" y="1643050"/>
            <a:ext cx="6215074" cy="2847464"/>
          </a:xfrm>
          <a:prstGeom prst="rect">
            <a:avLst/>
          </a:prstGeom>
          <a:noFill/>
          <a:ln w="9525">
            <a:noFill/>
            <a:miter lim="800000"/>
            <a:headEnd/>
            <a:tailEnd/>
          </a:ln>
          <a:effectLst/>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2844" y="1071546"/>
            <a:ext cx="4493538" cy="523220"/>
          </a:xfrm>
          <a:prstGeom prst="rect">
            <a:avLst/>
          </a:prstGeom>
        </p:spPr>
        <p:txBody>
          <a:bodyPr wrap="none">
            <a:spAutoFit/>
          </a:bodyPr>
          <a:lstStyle/>
          <a:p>
            <a:r>
              <a:rPr lang="zh-CN" altLang="en-US" sz="2800" b="1" dirty="0" smtClean="0"/>
              <a:t>地下水流</a:t>
            </a:r>
            <a:r>
              <a:rPr lang="en-US" sz="2800" b="1" dirty="0" smtClean="0"/>
              <a:t>(GWF)</a:t>
            </a:r>
            <a:r>
              <a:rPr lang="zh-CN" altLang="en-US" sz="2800" b="1" dirty="0" smtClean="0"/>
              <a:t>模型的交换</a:t>
            </a:r>
            <a:endParaRPr lang="zh-CN" altLang="en-US" sz="2800" b="1" dirty="0"/>
          </a:p>
        </p:txBody>
      </p:sp>
      <p:pic>
        <p:nvPicPr>
          <p:cNvPr id="125954" name="Picture 2"/>
          <p:cNvPicPr>
            <a:picLocks noChangeAspect="1" noChangeArrowheads="1"/>
          </p:cNvPicPr>
          <p:nvPr/>
        </p:nvPicPr>
        <p:blipFill>
          <a:blip r:embed="rId2"/>
          <a:srcRect/>
          <a:stretch>
            <a:fillRect/>
          </a:stretch>
        </p:blipFill>
        <p:spPr bwMode="auto">
          <a:xfrm>
            <a:off x="928662" y="1714488"/>
            <a:ext cx="2838450" cy="2705100"/>
          </a:xfrm>
          <a:prstGeom prst="rect">
            <a:avLst/>
          </a:prstGeom>
          <a:noFill/>
          <a:ln w="9525">
            <a:noFill/>
            <a:miter lim="800000"/>
            <a:headEnd/>
            <a:tailEnd/>
          </a:ln>
          <a:effectLst/>
        </p:spPr>
      </p:pic>
      <p:pic>
        <p:nvPicPr>
          <p:cNvPr id="125955" name="Picture 3"/>
          <p:cNvPicPr>
            <a:picLocks noChangeAspect="1" noChangeArrowheads="1"/>
          </p:cNvPicPr>
          <p:nvPr/>
        </p:nvPicPr>
        <p:blipFill>
          <a:blip r:embed="rId3"/>
          <a:srcRect/>
          <a:stretch>
            <a:fillRect/>
          </a:stretch>
        </p:blipFill>
        <p:spPr bwMode="auto">
          <a:xfrm>
            <a:off x="4643438" y="0"/>
            <a:ext cx="3214710" cy="6778845"/>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ChangeArrowheads="1"/>
          </p:cNvSpPr>
          <p:nvPr/>
        </p:nvSpPr>
        <p:spPr bwMode="auto">
          <a:xfrm>
            <a:off x="0" y="1000108"/>
            <a:ext cx="1937069" cy="52322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306388" algn="l" defTabSz="914400" rtl="0" eaLnBrk="1" fontAlgn="base" latinLnBrk="0" hangingPunct="1">
              <a:lnSpc>
                <a:spcPct val="100000"/>
              </a:lnSpc>
              <a:spcBef>
                <a:spcPct val="0"/>
              </a:spcBef>
              <a:spcAft>
                <a:spcPct val="0"/>
              </a:spcAft>
              <a:buClrTx/>
              <a:buSzTx/>
              <a:buFontTx/>
              <a:buNone/>
              <a:tabLst/>
            </a:pPr>
            <a:r>
              <a:rPr kumimoji="0" lang="zh-CN" sz="2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变量解释</a:t>
            </a:r>
            <a:endParaRPr kumimoji="0" lang="zh-CN" sz="4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pic>
        <p:nvPicPr>
          <p:cNvPr id="3" name="图片 2"/>
          <p:cNvPicPr/>
          <p:nvPr/>
        </p:nvPicPr>
        <p:blipFill>
          <a:blip r:embed="rId2"/>
          <a:srcRect/>
          <a:stretch>
            <a:fillRect/>
          </a:stretch>
        </p:blipFill>
        <p:spPr bwMode="auto">
          <a:xfrm>
            <a:off x="71438" y="1571612"/>
            <a:ext cx="3714744" cy="5143536"/>
          </a:xfrm>
          <a:prstGeom prst="rect">
            <a:avLst/>
          </a:prstGeom>
          <a:noFill/>
          <a:ln w="9525">
            <a:noFill/>
            <a:miter lim="800000"/>
            <a:headEnd/>
            <a:tailEnd/>
          </a:ln>
        </p:spPr>
      </p:pic>
      <p:pic>
        <p:nvPicPr>
          <p:cNvPr id="38914" name="Picture 2"/>
          <p:cNvPicPr>
            <a:picLocks noChangeAspect="1" noChangeArrowheads="1"/>
          </p:cNvPicPr>
          <p:nvPr/>
        </p:nvPicPr>
        <p:blipFill>
          <a:blip r:embed="rId3"/>
          <a:srcRect/>
          <a:stretch>
            <a:fillRect/>
          </a:stretch>
        </p:blipFill>
        <p:spPr bwMode="auto">
          <a:xfrm>
            <a:off x="3204444" y="1071546"/>
            <a:ext cx="5939556" cy="857256"/>
          </a:xfrm>
          <a:prstGeom prst="rect">
            <a:avLst/>
          </a:prstGeom>
          <a:noFill/>
          <a:ln w="9525">
            <a:noFill/>
            <a:miter lim="800000"/>
            <a:headEnd/>
            <a:tailEnd/>
          </a:ln>
          <a:effectLst/>
        </p:spPr>
      </p:pic>
      <p:sp>
        <p:nvSpPr>
          <p:cNvPr id="5" name="矩形 4"/>
          <p:cNvSpPr/>
          <p:nvPr/>
        </p:nvSpPr>
        <p:spPr>
          <a:xfrm>
            <a:off x="0" y="2714620"/>
            <a:ext cx="3286116" cy="64294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pic>
        <p:nvPicPr>
          <p:cNvPr id="6" name="Picture 2"/>
          <p:cNvPicPr>
            <a:picLocks noChangeAspect="1" noChangeArrowheads="1"/>
          </p:cNvPicPr>
          <p:nvPr/>
        </p:nvPicPr>
        <p:blipFill>
          <a:blip r:embed="rId4"/>
          <a:srcRect/>
          <a:stretch>
            <a:fillRect/>
          </a:stretch>
        </p:blipFill>
        <p:spPr bwMode="auto">
          <a:xfrm>
            <a:off x="2357422" y="3429000"/>
            <a:ext cx="6934059" cy="1571636"/>
          </a:xfrm>
          <a:prstGeom prst="rect">
            <a:avLst/>
          </a:prstGeom>
          <a:noFill/>
          <a:ln w="9525">
            <a:noFill/>
            <a:miter lim="800000"/>
            <a:headEnd/>
            <a:tailEnd/>
          </a:ln>
          <a:effectLst/>
        </p:spPr>
      </p:pic>
      <p:cxnSp>
        <p:nvCxnSpPr>
          <p:cNvPr id="7" name="直接箭头连接符 6"/>
          <p:cNvCxnSpPr/>
          <p:nvPr/>
        </p:nvCxnSpPr>
        <p:spPr>
          <a:xfrm flipV="1">
            <a:off x="3286116" y="2000240"/>
            <a:ext cx="1571636" cy="100013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0" y="3429000"/>
            <a:ext cx="2214546" cy="10001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pic>
        <p:nvPicPr>
          <p:cNvPr id="9" name="Picture 3"/>
          <p:cNvPicPr>
            <a:picLocks noChangeAspect="1" noChangeArrowheads="1"/>
          </p:cNvPicPr>
          <p:nvPr/>
        </p:nvPicPr>
        <p:blipFill>
          <a:blip r:embed="rId5"/>
          <a:srcRect/>
          <a:stretch>
            <a:fillRect/>
          </a:stretch>
        </p:blipFill>
        <p:spPr bwMode="auto">
          <a:xfrm>
            <a:off x="4500562" y="5112672"/>
            <a:ext cx="4401680" cy="174532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142976" y="2357430"/>
            <a:ext cx="6968574" cy="769441"/>
          </a:xfrm>
          <a:prstGeom prst="rect">
            <a:avLst/>
          </a:prstGeom>
        </p:spPr>
        <p:txBody>
          <a:bodyPr wrap="none">
            <a:spAutoFit/>
          </a:bodyPr>
          <a:lstStyle/>
          <a:p>
            <a:r>
              <a:rPr lang="zh-CN" altLang="en-US" sz="4400" b="1" dirty="0" smtClean="0"/>
              <a:t>地下水物质输移</a:t>
            </a:r>
            <a:r>
              <a:rPr lang="en-US" sz="4400" b="1" dirty="0" smtClean="0"/>
              <a:t>(GWT)</a:t>
            </a:r>
            <a:r>
              <a:rPr lang="zh-CN" altLang="en-US" sz="4400" b="1" dirty="0" smtClean="0"/>
              <a:t>模型</a:t>
            </a:r>
            <a:endParaRPr lang="zh-CN" altLang="en-US" sz="4400" b="1" dirty="0"/>
          </a:p>
        </p:txBody>
      </p:sp>
      <p:sp>
        <p:nvSpPr>
          <p:cNvPr id="4" name="TextBox 3"/>
          <p:cNvSpPr txBox="1"/>
          <p:nvPr/>
        </p:nvSpPr>
        <p:spPr>
          <a:xfrm>
            <a:off x="928662" y="4000504"/>
            <a:ext cx="7643866" cy="523220"/>
          </a:xfrm>
          <a:prstGeom prst="rect">
            <a:avLst/>
          </a:prstGeom>
          <a:noFill/>
        </p:spPr>
        <p:txBody>
          <a:bodyPr wrap="square" rtlCol="0">
            <a:spAutoFit/>
          </a:bodyPr>
          <a:lstStyle/>
          <a:p>
            <a:r>
              <a:rPr lang="zh-CN" altLang="en-US" sz="2800" dirty="0" smtClean="0"/>
              <a:t>地下水流中的溶质输移模拟，。。。。。。</a:t>
            </a:r>
            <a:endParaRPr lang="zh-CN" altLang="en-US" sz="2800"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2844" y="1071546"/>
            <a:ext cx="2348720" cy="523220"/>
          </a:xfrm>
          <a:prstGeom prst="rect">
            <a:avLst/>
          </a:prstGeom>
        </p:spPr>
        <p:txBody>
          <a:bodyPr wrap="none">
            <a:spAutoFit/>
          </a:bodyPr>
          <a:lstStyle/>
          <a:p>
            <a:r>
              <a:rPr lang="zh-CN" altLang="en-US" sz="2800" b="1" dirty="0" smtClean="0"/>
              <a:t>迭代模型求解</a:t>
            </a:r>
            <a:endParaRPr lang="zh-CN" altLang="en-US" sz="2800" b="1" dirty="0"/>
          </a:p>
        </p:txBody>
      </p:sp>
      <p:sp>
        <p:nvSpPr>
          <p:cNvPr id="3" name="TextBox 2"/>
          <p:cNvSpPr txBox="1"/>
          <p:nvPr/>
        </p:nvSpPr>
        <p:spPr>
          <a:xfrm>
            <a:off x="0" y="1785926"/>
            <a:ext cx="9144000" cy="2862322"/>
          </a:xfrm>
          <a:prstGeom prst="rect">
            <a:avLst/>
          </a:prstGeom>
          <a:noFill/>
        </p:spPr>
        <p:txBody>
          <a:bodyPr wrap="square" rtlCol="0">
            <a:spAutoFit/>
          </a:bodyPr>
          <a:lstStyle/>
          <a:p>
            <a:pPr>
              <a:lnSpc>
                <a:spcPct val="150000"/>
              </a:lnSpc>
            </a:pPr>
            <a:r>
              <a:rPr lang="zh-CN" altLang="en-US" sz="2400" dirty="0" smtClean="0"/>
              <a:t>迭代模型求解（</a:t>
            </a:r>
            <a:r>
              <a:rPr lang="en-US" sz="2400" dirty="0" smtClean="0"/>
              <a:t>IMS</a:t>
            </a:r>
            <a:r>
              <a:rPr lang="zh-CN" altLang="en-US" sz="2400" dirty="0" smtClean="0"/>
              <a:t>）在模拟名称文件中的</a:t>
            </a:r>
            <a:r>
              <a:rPr lang="en-US" sz="2400" dirty="0" smtClean="0">
                <a:solidFill>
                  <a:srgbClr val="FF0000"/>
                </a:solidFill>
              </a:rPr>
              <a:t>SOLUTIONGROUP</a:t>
            </a:r>
            <a:r>
              <a:rPr lang="zh-CN" altLang="en-US" sz="2400" dirty="0" smtClean="0"/>
              <a:t>块中定义。模型求解将求解所有添加到其中的模型，与模拟名称文件中定义的一致，将包括</a:t>
            </a:r>
            <a:r>
              <a:rPr lang="en-US" sz="2400" dirty="0" smtClean="0"/>
              <a:t>Numerical Exchanges</a:t>
            </a:r>
            <a:r>
              <a:rPr lang="zh-CN" altLang="en-US" sz="2400" dirty="0" smtClean="0"/>
              <a:t>模块。</a:t>
            </a:r>
            <a:endParaRPr lang="en-US" altLang="zh-CN" sz="2400" dirty="0" smtClean="0"/>
          </a:p>
          <a:p>
            <a:pPr>
              <a:lnSpc>
                <a:spcPct val="150000"/>
              </a:lnSpc>
            </a:pPr>
            <a:r>
              <a:rPr lang="en-US" sz="2400" dirty="0" smtClean="0"/>
              <a:t>IMS</a:t>
            </a:r>
            <a:r>
              <a:rPr lang="zh-CN" altLang="en-US" sz="2400" dirty="0" smtClean="0"/>
              <a:t>需要定义非线性和线性的设置。</a:t>
            </a:r>
          </a:p>
          <a:p>
            <a:pPr>
              <a:lnSpc>
                <a:spcPct val="150000"/>
              </a:lnSpc>
            </a:pPr>
            <a:endParaRPr lang="zh-CN" altLang="en-US" sz="2400"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000108"/>
            <a:ext cx="2348720" cy="523220"/>
          </a:xfrm>
          <a:prstGeom prst="rect">
            <a:avLst/>
          </a:prstGeom>
        </p:spPr>
        <p:txBody>
          <a:bodyPr wrap="none">
            <a:spAutoFit/>
          </a:bodyPr>
          <a:lstStyle/>
          <a:p>
            <a:r>
              <a:rPr lang="zh-CN" altLang="en-US" sz="2800" b="1" dirty="0" smtClean="0"/>
              <a:t>迭代模型求解</a:t>
            </a:r>
            <a:endParaRPr lang="zh-CN" altLang="en-US" sz="2800" b="1" dirty="0"/>
          </a:p>
        </p:txBody>
      </p:sp>
      <p:pic>
        <p:nvPicPr>
          <p:cNvPr id="126978" name="Picture 2"/>
          <p:cNvPicPr>
            <a:picLocks noChangeAspect="1" noChangeArrowheads="1"/>
          </p:cNvPicPr>
          <p:nvPr/>
        </p:nvPicPr>
        <p:blipFill>
          <a:blip r:embed="rId2"/>
          <a:srcRect/>
          <a:stretch>
            <a:fillRect/>
          </a:stretch>
        </p:blipFill>
        <p:spPr bwMode="auto">
          <a:xfrm>
            <a:off x="0" y="1500174"/>
            <a:ext cx="4000528" cy="5251602"/>
          </a:xfrm>
          <a:prstGeom prst="rect">
            <a:avLst/>
          </a:prstGeom>
          <a:noFill/>
          <a:ln w="9525">
            <a:noFill/>
            <a:miter lim="800000"/>
            <a:headEnd/>
            <a:tailEnd/>
          </a:ln>
          <a:effectLst/>
        </p:spPr>
      </p:pic>
      <p:pic>
        <p:nvPicPr>
          <p:cNvPr id="126979" name="Picture 3"/>
          <p:cNvPicPr>
            <a:picLocks noChangeAspect="1" noChangeArrowheads="1"/>
          </p:cNvPicPr>
          <p:nvPr/>
        </p:nvPicPr>
        <p:blipFill>
          <a:blip r:embed="rId3"/>
          <a:srcRect/>
          <a:stretch>
            <a:fillRect/>
          </a:stretch>
        </p:blipFill>
        <p:spPr bwMode="auto">
          <a:xfrm>
            <a:off x="3271828" y="1214422"/>
            <a:ext cx="5872172" cy="1359474"/>
          </a:xfrm>
          <a:prstGeom prst="rect">
            <a:avLst/>
          </a:prstGeom>
          <a:noFill/>
          <a:ln w="9525">
            <a:noFill/>
            <a:miter lim="800000"/>
            <a:headEnd/>
            <a:tailEnd/>
          </a:ln>
          <a:effectLst/>
        </p:spPr>
      </p:pic>
      <p:pic>
        <p:nvPicPr>
          <p:cNvPr id="126980" name="Picture 4"/>
          <p:cNvPicPr>
            <a:picLocks noChangeAspect="1" noChangeArrowheads="1"/>
          </p:cNvPicPr>
          <p:nvPr/>
        </p:nvPicPr>
        <p:blipFill>
          <a:blip r:embed="rId4"/>
          <a:srcRect/>
          <a:stretch>
            <a:fillRect/>
          </a:stretch>
        </p:blipFill>
        <p:spPr bwMode="auto">
          <a:xfrm>
            <a:off x="3365125" y="3143248"/>
            <a:ext cx="5778875" cy="1643074"/>
          </a:xfrm>
          <a:prstGeom prst="rect">
            <a:avLst/>
          </a:prstGeom>
          <a:noFill/>
          <a:ln w="9525">
            <a:noFill/>
            <a:miter lim="800000"/>
            <a:headEnd/>
            <a:tailEnd/>
          </a:ln>
          <a:effectLst/>
        </p:spPr>
      </p:pic>
      <p:pic>
        <p:nvPicPr>
          <p:cNvPr id="126981" name="Picture 5"/>
          <p:cNvPicPr>
            <a:picLocks noChangeAspect="1" noChangeArrowheads="1"/>
          </p:cNvPicPr>
          <p:nvPr/>
        </p:nvPicPr>
        <p:blipFill>
          <a:blip r:embed="rId5"/>
          <a:srcRect/>
          <a:stretch>
            <a:fillRect/>
          </a:stretch>
        </p:blipFill>
        <p:spPr bwMode="auto">
          <a:xfrm>
            <a:off x="3143208" y="4975768"/>
            <a:ext cx="6000792" cy="1025000"/>
          </a:xfrm>
          <a:prstGeom prst="rect">
            <a:avLst/>
          </a:prstGeom>
          <a:noFill/>
          <a:ln w="9525">
            <a:noFill/>
            <a:miter lim="800000"/>
            <a:headEnd/>
            <a:tailEnd/>
          </a:ln>
          <a:effectLst/>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2844" y="1071546"/>
            <a:ext cx="2348720" cy="523220"/>
          </a:xfrm>
          <a:prstGeom prst="rect">
            <a:avLst/>
          </a:prstGeom>
        </p:spPr>
        <p:txBody>
          <a:bodyPr wrap="none">
            <a:spAutoFit/>
          </a:bodyPr>
          <a:lstStyle/>
          <a:p>
            <a:r>
              <a:rPr lang="zh-CN" altLang="en-US" sz="2800" b="1" dirty="0" smtClean="0"/>
              <a:t>迭代模型求解</a:t>
            </a:r>
            <a:endParaRPr lang="zh-CN" altLang="en-US" sz="2800" b="1" dirty="0"/>
          </a:p>
        </p:txBody>
      </p:sp>
      <p:pic>
        <p:nvPicPr>
          <p:cNvPr id="128002" name="Picture 2"/>
          <p:cNvPicPr>
            <a:picLocks noChangeAspect="1" noChangeArrowheads="1"/>
          </p:cNvPicPr>
          <p:nvPr/>
        </p:nvPicPr>
        <p:blipFill>
          <a:blip r:embed="rId2"/>
          <a:srcRect/>
          <a:stretch>
            <a:fillRect/>
          </a:stretch>
        </p:blipFill>
        <p:spPr bwMode="auto">
          <a:xfrm>
            <a:off x="2857488" y="1000108"/>
            <a:ext cx="3467100" cy="3762375"/>
          </a:xfrm>
          <a:prstGeom prst="rect">
            <a:avLst/>
          </a:prstGeom>
          <a:noFill/>
          <a:ln w="9525">
            <a:noFill/>
            <a:miter lim="800000"/>
            <a:headEnd/>
            <a:tailEnd/>
          </a:ln>
          <a:effectLst/>
        </p:spPr>
      </p:pic>
      <p:pic>
        <p:nvPicPr>
          <p:cNvPr id="128003" name="Picture 3"/>
          <p:cNvPicPr>
            <a:picLocks noChangeAspect="1" noChangeArrowheads="1"/>
          </p:cNvPicPr>
          <p:nvPr/>
        </p:nvPicPr>
        <p:blipFill>
          <a:blip r:embed="rId3"/>
          <a:srcRect/>
          <a:stretch>
            <a:fillRect/>
          </a:stretch>
        </p:blipFill>
        <p:spPr bwMode="auto">
          <a:xfrm>
            <a:off x="2933707" y="4786322"/>
            <a:ext cx="2638425" cy="1790700"/>
          </a:xfrm>
          <a:prstGeom prst="rect">
            <a:avLst/>
          </a:prstGeom>
          <a:noFill/>
          <a:ln w="9525">
            <a:noFill/>
            <a:miter lim="800000"/>
            <a:headEnd/>
            <a:tailEnd/>
          </a:ln>
          <a:effec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2844" y="1071546"/>
            <a:ext cx="2994731" cy="584775"/>
          </a:xfrm>
          <a:prstGeom prst="rect">
            <a:avLst/>
          </a:prstGeom>
        </p:spPr>
        <p:txBody>
          <a:bodyPr wrap="none">
            <a:spAutoFit/>
          </a:bodyPr>
          <a:lstStyle/>
          <a:p>
            <a:r>
              <a:rPr lang="zh-CN" altLang="en-US" sz="3200" b="1" dirty="0" smtClean="0"/>
              <a:t>观测</a:t>
            </a:r>
            <a:r>
              <a:rPr lang="en-US" sz="3200" b="1" dirty="0" smtClean="0"/>
              <a:t>(OBS)</a:t>
            </a:r>
            <a:r>
              <a:rPr lang="zh-CN" altLang="en-US" sz="3200" b="1" dirty="0" smtClean="0"/>
              <a:t>工具</a:t>
            </a:r>
            <a:endParaRPr lang="zh-CN" altLang="en-US" sz="3200" b="1" dirty="0"/>
          </a:p>
        </p:txBody>
      </p:sp>
      <p:sp>
        <p:nvSpPr>
          <p:cNvPr id="3" name="TextBox 2"/>
          <p:cNvSpPr txBox="1"/>
          <p:nvPr/>
        </p:nvSpPr>
        <p:spPr>
          <a:xfrm>
            <a:off x="0" y="1857364"/>
            <a:ext cx="9144000" cy="3785652"/>
          </a:xfrm>
          <a:prstGeom prst="rect">
            <a:avLst/>
          </a:prstGeom>
          <a:noFill/>
        </p:spPr>
        <p:txBody>
          <a:bodyPr wrap="square" rtlCol="0">
            <a:spAutoFit/>
          </a:bodyPr>
          <a:lstStyle/>
          <a:p>
            <a:r>
              <a:rPr lang="en-US" sz="2000" dirty="0" smtClean="0"/>
              <a:t>MODFLOW6</a:t>
            </a:r>
            <a:r>
              <a:rPr lang="zh-CN" altLang="en-US" sz="2000" dirty="0" smtClean="0"/>
              <a:t>支持</a:t>
            </a:r>
            <a:r>
              <a:rPr lang="en-US" sz="2000" dirty="0" smtClean="0"/>
              <a:t>Observation</a:t>
            </a:r>
            <a:r>
              <a:rPr lang="zh-CN" altLang="en-US" sz="2000" dirty="0" smtClean="0"/>
              <a:t>工具，不需要输入观察的值。</a:t>
            </a:r>
          </a:p>
          <a:p>
            <a:r>
              <a:rPr lang="zh-CN" altLang="en-US" sz="2000" dirty="0" smtClean="0"/>
              <a:t>观察工具提供提取在模型运行期间产生的考察区域的数值解。</a:t>
            </a:r>
          </a:p>
          <a:p>
            <a:r>
              <a:rPr lang="zh-CN" altLang="en-US" sz="2000" dirty="0" smtClean="0"/>
              <a:t>观测工具不计算残差值，即观测与模型计算值之差。</a:t>
            </a:r>
          </a:p>
          <a:p>
            <a:r>
              <a:rPr lang="zh-CN" altLang="en-US" sz="2000" dirty="0" smtClean="0"/>
              <a:t>观测工具生成的输出方便后处理。</a:t>
            </a:r>
          </a:p>
          <a:p>
            <a:r>
              <a:rPr lang="zh-CN" altLang="en-US" sz="2000" dirty="0" smtClean="0"/>
              <a:t>观察工具的输入是从一个或多个输入文件读取，各文件与某个模型或软件包相关。对于提取</a:t>
            </a:r>
            <a:r>
              <a:rPr lang="en-US" sz="2000" dirty="0" smtClean="0"/>
              <a:t>GWF</a:t>
            </a:r>
            <a:r>
              <a:rPr lang="zh-CN" altLang="en-US" sz="2000" dirty="0" smtClean="0"/>
              <a:t>模型的模拟值，从软件包的</a:t>
            </a:r>
            <a:r>
              <a:rPr lang="en-US" sz="2000" dirty="0" smtClean="0"/>
              <a:t>OPTIONS</a:t>
            </a:r>
            <a:r>
              <a:rPr lang="zh-CN" altLang="en-US" sz="2000" dirty="0" smtClean="0"/>
              <a:t>块的</a:t>
            </a:r>
            <a:r>
              <a:rPr lang="en-US" sz="2000" dirty="0" smtClean="0"/>
              <a:t>OBS6</a:t>
            </a:r>
            <a:r>
              <a:rPr lang="zh-CN" altLang="en-US" sz="2000" dirty="0" smtClean="0"/>
              <a:t>关键词的文件读取。</a:t>
            </a:r>
          </a:p>
          <a:p>
            <a:r>
              <a:rPr lang="zh-CN" altLang="en-US" sz="2000" dirty="0" smtClean="0"/>
              <a:t>各</a:t>
            </a:r>
            <a:r>
              <a:rPr lang="en-US" sz="2000" dirty="0" smtClean="0"/>
              <a:t>OBS6</a:t>
            </a:r>
            <a:r>
              <a:rPr lang="zh-CN" altLang="en-US" sz="2000" dirty="0" smtClean="0"/>
              <a:t>文件可包含一个</a:t>
            </a:r>
            <a:r>
              <a:rPr lang="en-US" sz="2000" dirty="0" smtClean="0"/>
              <a:t>OPTIONS</a:t>
            </a:r>
            <a:r>
              <a:rPr lang="zh-CN" altLang="en-US" sz="2000" dirty="0" smtClean="0"/>
              <a:t>块，和一个或多个</a:t>
            </a:r>
            <a:r>
              <a:rPr lang="en-US" sz="2000" dirty="0" smtClean="0"/>
              <a:t>CONTINOUS</a:t>
            </a:r>
            <a:r>
              <a:rPr lang="zh-CN" altLang="en-US" sz="2000" dirty="0" smtClean="0"/>
              <a:t>块。</a:t>
            </a:r>
          </a:p>
          <a:p>
            <a:r>
              <a:rPr lang="zh-CN" altLang="en-US" sz="2000" dirty="0" smtClean="0"/>
              <a:t>观测值在各时间步末尾输出，表示在时间步期间</a:t>
            </a:r>
            <a:r>
              <a:rPr lang="en-US" sz="2000" dirty="0" smtClean="0"/>
              <a:t>MODFLOW6</a:t>
            </a:r>
            <a:r>
              <a:rPr lang="zh-CN" altLang="en-US" sz="2000" dirty="0" smtClean="0"/>
              <a:t>使用的值。当</a:t>
            </a:r>
            <a:r>
              <a:rPr lang="en-US" sz="2000" dirty="0" smtClean="0"/>
              <a:t>OBS</a:t>
            </a:r>
            <a:r>
              <a:rPr lang="zh-CN" altLang="en-US" sz="2000" dirty="0" smtClean="0"/>
              <a:t>工具的输入涉及没有某驱动周期内定义的驱动软件边界时，给定</a:t>
            </a:r>
            <a:r>
              <a:rPr lang="en-US" sz="2000" dirty="0" smtClean="0"/>
              <a:t>NODATA</a:t>
            </a:r>
            <a:r>
              <a:rPr lang="zh-CN" altLang="en-US" sz="2000" dirty="0" smtClean="0"/>
              <a:t>值。</a:t>
            </a:r>
          </a:p>
          <a:p>
            <a:r>
              <a:rPr lang="en-US" sz="2000" dirty="0" smtClean="0"/>
              <a:t>OBS</a:t>
            </a:r>
            <a:r>
              <a:rPr lang="zh-CN" altLang="en-US" sz="2000" dirty="0" smtClean="0"/>
              <a:t>工具生成的输出文件可以是文本或二进制格式。二进制文件后缀是</a:t>
            </a:r>
            <a:r>
              <a:rPr lang="en-US" sz="2000" dirty="0" smtClean="0"/>
              <a:t>.</a:t>
            </a:r>
            <a:r>
              <a:rPr lang="en-US" sz="2000" dirty="0" err="1" smtClean="0"/>
              <a:t>bsv</a:t>
            </a:r>
            <a:endParaRPr lang="zh-CN" altLang="en-US" sz="2000" dirty="0" smtClean="0"/>
          </a:p>
          <a:p>
            <a:endParaRPr lang="zh-CN" altLang="en-US" sz="2000"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0" y="2000240"/>
            <a:ext cx="5534025" cy="3752850"/>
          </a:xfrm>
          <a:prstGeom prst="rect">
            <a:avLst/>
          </a:prstGeom>
          <a:noFill/>
          <a:ln w="9525">
            <a:noFill/>
            <a:miter lim="800000"/>
            <a:headEnd/>
            <a:tailEnd/>
          </a:ln>
          <a:effectLst/>
        </p:spPr>
      </p:pic>
      <p:sp>
        <p:nvSpPr>
          <p:cNvPr id="3" name="矩形 2"/>
          <p:cNvSpPr/>
          <p:nvPr/>
        </p:nvSpPr>
        <p:spPr>
          <a:xfrm>
            <a:off x="142844" y="1071546"/>
            <a:ext cx="2994731" cy="584775"/>
          </a:xfrm>
          <a:prstGeom prst="rect">
            <a:avLst/>
          </a:prstGeom>
        </p:spPr>
        <p:txBody>
          <a:bodyPr wrap="none">
            <a:spAutoFit/>
          </a:bodyPr>
          <a:lstStyle/>
          <a:p>
            <a:r>
              <a:rPr lang="zh-CN" altLang="en-US" sz="3200" b="1" dirty="0" smtClean="0"/>
              <a:t>观测</a:t>
            </a:r>
            <a:r>
              <a:rPr lang="en-US" sz="3200" b="1" dirty="0" smtClean="0"/>
              <a:t>(OBS)</a:t>
            </a:r>
            <a:r>
              <a:rPr lang="zh-CN" altLang="en-US" sz="3200" b="1" dirty="0" smtClean="0"/>
              <a:t>工具</a:t>
            </a:r>
            <a:endParaRPr lang="zh-CN" altLang="en-US" sz="3200" b="1" dirty="0"/>
          </a:p>
        </p:txBody>
      </p:sp>
      <p:pic>
        <p:nvPicPr>
          <p:cNvPr id="1027" name="Picture 3"/>
          <p:cNvPicPr>
            <a:picLocks noChangeAspect="1" noChangeArrowheads="1"/>
          </p:cNvPicPr>
          <p:nvPr/>
        </p:nvPicPr>
        <p:blipFill>
          <a:blip r:embed="rId3"/>
          <a:srcRect/>
          <a:stretch>
            <a:fillRect/>
          </a:stretch>
        </p:blipFill>
        <p:spPr bwMode="auto">
          <a:xfrm>
            <a:off x="2643174" y="1428736"/>
            <a:ext cx="1736494" cy="571504"/>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2681278" y="2071678"/>
            <a:ext cx="6462722" cy="1892999"/>
          </a:xfrm>
          <a:prstGeom prst="rect">
            <a:avLst/>
          </a:prstGeom>
          <a:noFill/>
          <a:ln w="9525">
            <a:noFill/>
            <a:miter lim="800000"/>
            <a:headEnd/>
            <a:tailEnd/>
          </a:ln>
          <a:effectLst/>
        </p:spPr>
      </p:pic>
      <p:sp>
        <p:nvSpPr>
          <p:cNvPr id="6" name="矩形 5"/>
          <p:cNvSpPr/>
          <p:nvPr/>
        </p:nvSpPr>
        <p:spPr>
          <a:xfrm>
            <a:off x="0" y="2928934"/>
            <a:ext cx="2857488" cy="15001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42844" y="1071546"/>
            <a:ext cx="2994731" cy="584775"/>
          </a:xfrm>
          <a:prstGeom prst="rect">
            <a:avLst/>
          </a:prstGeom>
        </p:spPr>
        <p:txBody>
          <a:bodyPr wrap="none">
            <a:spAutoFit/>
          </a:bodyPr>
          <a:lstStyle/>
          <a:p>
            <a:r>
              <a:rPr lang="zh-CN" altLang="en-US" sz="3200" b="1" dirty="0" smtClean="0"/>
              <a:t>观测</a:t>
            </a:r>
            <a:r>
              <a:rPr lang="en-US" sz="3200" b="1" dirty="0" smtClean="0"/>
              <a:t>(OBS)</a:t>
            </a:r>
            <a:r>
              <a:rPr lang="zh-CN" altLang="en-US" sz="3200" b="1" dirty="0" smtClean="0"/>
              <a:t>工具</a:t>
            </a:r>
            <a:endParaRPr lang="zh-CN" altLang="en-US" sz="3200" b="1" dirty="0"/>
          </a:p>
        </p:txBody>
      </p:sp>
      <p:pic>
        <p:nvPicPr>
          <p:cNvPr id="4" name="Picture 2"/>
          <p:cNvPicPr>
            <a:picLocks noChangeAspect="1" noChangeArrowheads="1"/>
          </p:cNvPicPr>
          <p:nvPr/>
        </p:nvPicPr>
        <p:blipFill>
          <a:blip r:embed="rId2"/>
          <a:srcRect/>
          <a:stretch>
            <a:fillRect/>
          </a:stretch>
        </p:blipFill>
        <p:spPr bwMode="auto">
          <a:xfrm>
            <a:off x="0" y="2000240"/>
            <a:ext cx="5534025" cy="3752850"/>
          </a:xfrm>
          <a:prstGeom prst="rect">
            <a:avLst/>
          </a:prstGeom>
          <a:noFill/>
          <a:ln w="9525">
            <a:noFill/>
            <a:miter lim="800000"/>
            <a:headEnd/>
            <a:tailEnd/>
          </a:ln>
          <a:effectLst/>
        </p:spPr>
      </p:pic>
      <p:sp>
        <p:nvSpPr>
          <p:cNvPr id="5" name="矩形 4"/>
          <p:cNvSpPr/>
          <p:nvPr/>
        </p:nvSpPr>
        <p:spPr>
          <a:xfrm>
            <a:off x="0" y="4429132"/>
            <a:ext cx="5429256" cy="128588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pic>
        <p:nvPicPr>
          <p:cNvPr id="2050" name="Picture 2"/>
          <p:cNvPicPr>
            <a:picLocks noChangeAspect="1" noChangeArrowheads="1"/>
          </p:cNvPicPr>
          <p:nvPr/>
        </p:nvPicPr>
        <p:blipFill>
          <a:blip r:embed="rId3"/>
          <a:srcRect/>
          <a:stretch>
            <a:fillRect/>
          </a:stretch>
        </p:blipFill>
        <p:spPr bwMode="auto">
          <a:xfrm>
            <a:off x="3786182" y="500042"/>
            <a:ext cx="5357818" cy="3740363"/>
          </a:xfrm>
          <a:prstGeom prst="rect">
            <a:avLst/>
          </a:prstGeom>
          <a:noFill/>
          <a:ln w="9525">
            <a:noFill/>
            <a:miter lim="800000"/>
            <a:headEnd/>
            <a:tailEnd/>
          </a:ln>
          <a:effectLst/>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4282" y="1142984"/>
            <a:ext cx="4572000" cy="1846659"/>
          </a:xfrm>
          <a:prstGeom prst="rect">
            <a:avLst/>
          </a:prstGeom>
        </p:spPr>
        <p:txBody>
          <a:bodyPr>
            <a:spAutoFit/>
          </a:bodyPr>
          <a:lstStyle/>
          <a:p>
            <a:pPr>
              <a:lnSpc>
                <a:spcPct val="150000"/>
              </a:lnSpc>
            </a:pPr>
            <a:r>
              <a:rPr lang="zh-CN" altLang="en-US" sz="2800" b="1" dirty="0" smtClean="0"/>
              <a:t>可提供的模型观测类型</a:t>
            </a:r>
          </a:p>
          <a:p>
            <a:pPr>
              <a:lnSpc>
                <a:spcPct val="150000"/>
              </a:lnSpc>
            </a:pPr>
            <a:r>
              <a:rPr lang="en-US" sz="2400" dirty="0" smtClean="0"/>
              <a:t>GWF</a:t>
            </a:r>
            <a:r>
              <a:rPr lang="zh-CN" altLang="en-US" sz="2400" dirty="0" smtClean="0"/>
              <a:t>模型</a:t>
            </a:r>
          </a:p>
          <a:p>
            <a:pPr>
              <a:lnSpc>
                <a:spcPct val="150000"/>
              </a:lnSpc>
            </a:pPr>
            <a:r>
              <a:rPr lang="en-US" sz="2400" dirty="0" smtClean="0"/>
              <a:t>GWT</a:t>
            </a:r>
            <a:r>
              <a:rPr lang="zh-CN" altLang="en-US" sz="2400" dirty="0" smtClean="0"/>
              <a:t>模型</a:t>
            </a:r>
            <a:endParaRPr lang="zh-CN" altLang="en-US" sz="2400"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000108"/>
            <a:ext cx="6599820" cy="523220"/>
          </a:xfrm>
          <a:prstGeom prst="rect">
            <a:avLst/>
          </a:prstGeom>
        </p:spPr>
        <p:txBody>
          <a:bodyPr wrap="none">
            <a:spAutoFit/>
          </a:bodyPr>
          <a:lstStyle/>
          <a:p>
            <a:r>
              <a:rPr lang="zh-CN" altLang="en-US" sz="2800" b="1" dirty="0" smtClean="0"/>
              <a:t>随时间变化的输入</a:t>
            </a:r>
            <a:r>
              <a:rPr lang="en-US" sz="2800" b="1" dirty="0" smtClean="0"/>
              <a:t>(Time-variable Input)</a:t>
            </a:r>
            <a:endParaRPr lang="zh-CN" altLang="en-US" sz="2800" b="1" dirty="0"/>
          </a:p>
        </p:txBody>
      </p:sp>
      <p:sp>
        <p:nvSpPr>
          <p:cNvPr id="4" name="TextBox 3"/>
          <p:cNvSpPr txBox="1"/>
          <p:nvPr/>
        </p:nvSpPr>
        <p:spPr>
          <a:xfrm>
            <a:off x="0" y="1714488"/>
            <a:ext cx="9144000" cy="4455835"/>
          </a:xfrm>
          <a:prstGeom prst="rect">
            <a:avLst/>
          </a:prstGeom>
          <a:noFill/>
        </p:spPr>
        <p:txBody>
          <a:bodyPr wrap="square" rtlCol="0">
            <a:spAutoFit/>
          </a:bodyPr>
          <a:lstStyle/>
          <a:p>
            <a:pPr>
              <a:lnSpc>
                <a:spcPct val="150000"/>
              </a:lnSpc>
            </a:pPr>
            <a:r>
              <a:rPr lang="zh-CN" altLang="en-US" sz="2400" dirty="0" smtClean="0"/>
              <a:t>之前版本的</a:t>
            </a:r>
            <a:r>
              <a:rPr lang="en-US" sz="2400" dirty="0" smtClean="0"/>
              <a:t>MODFLOW</a:t>
            </a:r>
            <a:r>
              <a:rPr lang="zh-CN" altLang="en-US" sz="2400" dirty="0" smtClean="0"/>
              <a:t>，大多数驱动力边界软件以驱动周期为单位读取输入，这些读取的值在驱动周期内是恒定的。在</a:t>
            </a:r>
            <a:r>
              <a:rPr lang="en-US" sz="2400" dirty="0" smtClean="0"/>
              <a:t>MODFLOW6</a:t>
            </a:r>
            <a:r>
              <a:rPr lang="zh-CN" altLang="en-US" sz="2400" dirty="0" smtClean="0"/>
              <a:t>中，很多驱动力值可以定义为更高维度的时间分辨率（逐时间步长或更短的时间步长），使用两种时间变化方法之一来定义。边界数据读取以列表单元形式，称为“时间序列”的时间变化输入。以</a:t>
            </a:r>
            <a:r>
              <a:rPr lang="en-US" sz="2400" dirty="0" smtClean="0"/>
              <a:t>2D</a:t>
            </a:r>
            <a:r>
              <a:rPr lang="zh-CN" altLang="en-US" sz="2400" dirty="0" smtClean="0"/>
              <a:t>数组形式的边界数据称为“时间序列数组”。</a:t>
            </a:r>
          </a:p>
          <a:p>
            <a:pPr>
              <a:lnSpc>
                <a:spcPct val="150000"/>
              </a:lnSpc>
            </a:pPr>
            <a:r>
              <a:rPr lang="zh-CN" altLang="en-US" sz="2400" dirty="0" smtClean="0"/>
              <a:t>插值方法有</a:t>
            </a:r>
            <a:r>
              <a:rPr lang="en-US" sz="2400" dirty="0" smtClean="0"/>
              <a:t>3</a:t>
            </a:r>
            <a:r>
              <a:rPr lang="zh-CN" altLang="en-US" sz="2400" dirty="0" smtClean="0"/>
              <a:t>种：</a:t>
            </a:r>
            <a:r>
              <a:rPr lang="en-US" sz="2400" dirty="0" smtClean="0"/>
              <a:t>STEPWISE, LINEAR, LINEAREND</a:t>
            </a:r>
            <a:endParaRPr lang="zh-CN" altLang="en-US" sz="2400" dirty="0" smtClean="0"/>
          </a:p>
          <a:p>
            <a:pPr>
              <a:lnSpc>
                <a:spcPct val="150000"/>
              </a:lnSpc>
            </a:pPr>
            <a:endParaRPr lang="zh-CN" altLang="en-US" sz="2400"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000108"/>
            <a:ext cx="6599820" cy="523220"/>
          </a:xfrm>
          <a:prstGeom prst="rect">
            <a:avLst/>
          </a:prstGeom>
        </p:spPr>
        <p:txBody>
          <a:bodyPr wrap="none">
            <a:spAutoFit/>
          </a:bodyPr>
          <a:lstStyle/>
          <a:p>
            <a:r>
              <a:rPr lang="zh-CN" altLang="en-US" sz="2800" b="1" dirty="0" smtClean="0"/>
              <a:t>随时间变化的输入</a:t>
            </a:r>
            <a:r>
              <a:rPr lang="en-US" sz="2800" b="1" dirty="0" smtClean="0"/>
              <a:t>(Time-variable Input)</a:t>
            </a:r>
            <a:endParaRPr lang="zh-CN" altLang="en-US" sz="2800" b="1" dirty="0"/>
          </a:p>
        </p:txBody>
      </p:sp>
      <p:sp>
        <p:nvSpPr>
          <p:cNvPr id="3" name="矩形 2"/>
          <p:cNvSpPr/>
          <p:nvPr/>
        </p:nvSpPr>
        <p:spPr>
          <a:xfrm>
            <a:off x="0" y="1571612"/>
            <a:ext cx="9144000" cy="1200329"/>
          </a:xfrm>
          <a:prstGeom prst="rect">
            <a:avLst/>
          </a:prstGeom>
        </p:spPr>
        <p:txBody>
          <a:bodyPr wrap="square">
            <a:spAutoFit/>
          </a:bodyPr>
          <a:lstStyle/>
          <a:p>
            <a:r>
              <a:rPr lang="zh-CN" altLang="en-US" sz="2400" b="1" dirty="0" smtClean="0"/>
              <a:t>时间序列</a:t>
            </a:r>
          </a:p>
          <a:p>
            <a:r>
              <a:rPr lang="zh-CN" altLang="en-US" sz="2400" dirty="0" smtClean="0"/>
              <a:t>时间序列文件，在软件包的</a:t>
            </a:r>
            <a:r>
              <a:rPr lang="en-US" sz="2400" dirty="0" smtClean="0"/>
              <a:t>OPTIONS</a:t>
            </a:r>
            <a:r>
              <a:rPr lang="zh-CN" altLang="en-US" sz="2400" dirty="0" smtClean="0"/>
              <a:t>块中的关键词</a:t>
            </a:r>
            <a:r>
              <a:rPr lang="en-US" sz="2400" dirty="0" smtClean="0"/>
              <a:t>TS6 FILEIN</a:t>
            </a:r>
            <a:r>
              <a:rPr lang="zh-CN" altLang="en-US" sz="2400" dirty="0" smtClean="0"/>
              <a:t>。通常时间序列文件使用</a:t>
            </a:r>
            <a:r>
              <a:rPr lang="en-US" sz="2400" dirty="0" err="1" smtClean="0"/>
              <a:t>ts</a:t>
            </a:r>
            <a:r>
              <a:rPr lang="zh-CN" altLang="en-US" sz="2400" dirty="0" smtClean="0"/>
              <a:t>后缀。</a:t>
            </a:r>
            <a:endParaRPr lang="zh-CN" altLang="en-US" sz="2400" dirty="0"/>
          </a:p>
        </p:txBody>
      </p:sp>
      <p:sp>
        <p:nvSpPr>
          <p:cNvPr id="3073" name="Rectangle 1"/>
          <p:cNvSpPr>
            <a:spLocks noChangeArrowheads="1"/>
          </p:cNvSpPr>
          <p:nvPr/>
        </p:nvSpPr>
        <p:spPr bwMode="auto">
          <a:xfrm>
            <a:off x="0" y="2857496"/>
            <a:ext cx="5753819"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306388" algn="l" defTabSz="914400" rtl="0" eaLnBrk="1" fontAlgn="base" latinLnBrk="0" hangingPunct="1">
              <a:lnSpc>
                <a:spcPct val="100000"/>
              </a:lnSpc>
              <a:spcBef>
                <a:spcPct val="0"/>
              </a:spcBef>
              <a:spcAft>
                <a:spcPct val="0"/>
              </a:spcAft>
              <a:buClrTx/>
              <a:buSzTx/>
              <a:buFontTx/>
              <a:buNone/>
              <a:tabLst/>
            </a:pPr>
            <a:r>
              <a:rPr kumimoji="0" 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使用时间序列定义软件包输入的例子</a:t>
            </a:r>
            <a:r>
              <a:rPr kumimoji="0" lang="zh-CN" altLang="en-US"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endParaRPr kumimoji="0" lang="zh-CN" sz="3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pic>
        <p:nvPicPr>
          <p:cNvPr id="5" name="图片 4"/>
          <p:cNvPicPr/>
          <p:nvPr/>
        </p:nvPicPr>
        <p:blipFill>
          <a:blip r:embed="rId2"/>
          <a:srcRect/>
          <a:stretch>
            <a:fillRect/>
          </a:stretch>
        </p:blipFill>
        <p:spPr bwMode="auto">
          <a:xfrm>
            <a:off x="1928794" y="3357562"/>
            <a:ext cx="5072098" cy="3357562"/>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ChangeArrowheads="1"/>
          </p:cNvSpPr>
          <p:nvPr/>
        </p:nvSpPr>
        <p:spPr bwMode="auto">
          <a:xfrm>
            <a:off x="0" y="1000108"/>
            <a:ext cx="1937069" cy="52322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306388" algn="l" defTabSz="914400" rtl="0" eaLnBrk="1" fontAlgn="base" latinLnBrk="0" hangingPunct="1">
              <a:lnSpc>
                <a:spcPct val="100000"/>
              </a:lnSpc>
              <a:spcBef>
                <a:spcPct val="0"/>
              </a:spcBef>
              <a:spcAft>
                <a:spcPct val="0"/>
              </a:spcAft>
              <a:buClrTx/>
              <a:buSzTx/>
              <a:buFontTx/>
              <a:buNone/>
              <a:tabLst/>
            </a:pPr>
            <a:r>
              <a:rPr kumimoji="0" lang="zh-CN" sz="2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变量解释</a:t>
            </a:r>
            <a:endParaRPr kumimoji="0" lang="zh-CN" sz="4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pic>
        <p:nvPicPr>
          <p:cNvPr id="3" name="图片 2"/>
          <p:cNvPicPr/>
          <p:nvPr/>
        </p:nvPicPr>
        <p:blipFill>
          <a:blip r:embed="rId2"/>
          <a:srcRect/>
          <a:stretch>
            <a:fillRect/>
          </a:stretch>
        </p:blipFill>
        <p:spPr bwMode="auto">
          <a:xfrm>
            <a:off x="71438" y="1571612"/>
            <a:ext cx="3714744" cy="5143536"/>
          </a:xfrm>
          <a:prstGeom prst="rect">
            <a:avLst/>
          </a:prstGeom>
          <a:noFill/>
          <a:ln w="9525">
            <a:noFill/>
            <a:miter lim="800000"/>
            <a:headEnd/>
            <a:tailEnd/>
          </a:ln>
        </p:spPr>
      </p:pic>
      <p:pic>
        <p:nvPicPr>
          <p:cNvPr id="40962" name="Picture 2"/>
          <p:cNvPicPr>
            <a:picLocks noChangeAspect="1" noChangeArrowheads="1"/>
          </p:cNvPicPr>
          <p:nvPr/>
        </p:nvPicPr>
        <p:blipFill>
          <a:blip r:embed="rId3"/>
          <a:srcRect/>
          <a:stretch>
            <a:fillRect/>
          </a:stretch>
        </p:blipFill>
        <p:spPr bwMode="auto">
          <a:xfrm>
            <a:off x="2071670" y="1042295"/>
            <a:ext cx="7072330" cy="2087772"/>
          </a:xfrm>
          <a:prstGeom prst="rect">
            <a:avLst/>
          </a:prstGeom>
          <a:noFill/>
          <a:ln w="9525">
            <a:noFill/>
            <a:miter lim="800000"/>
            <a:headEnd/>
            <a:tailEnd/>
          </a:ln>
          <a:effectLst/>
        </p:spPr>
      </p:pic>
      <p:pic>
        <p:nvPicPr>
          <p:cNvPr id="40963" name="Picture 3"/>
          <p:cNvPicPr>
            <a:picLocks noChangeAspect="1" noChangeArrowheads="1"/>
          </p:cNvPicPr>
          <p:nvPr/>
        </p:nvPicPr>
        <p:blipFill>
          <a:blip r:embed="rId4"/>
          <a:srcRect/>
          <a:stretch>
            <a:fillRect/>
          </a:stretch>
        </p:blipFill>
        <p:spPr bwMode="auto">
          <a:xfrm>
            <a:off x="3286116" y="5072074"/>
            <a:ext cx="5857884" cy="1658557"/>
          </a:xfrm>
          <a:prstGeom prst="rect">
            <a:avLst/>
          </a:prstGeom>
          <a:noFill/>
          <a:ln w="9525">
            <a:noFill/>
            <a:miter lim="800000"/>
            <a:headEnd/>
            <a:tailEnd/>
          </a:ln>
          <a:effectLst/>
        </p:spPr>
      </p:pic>
      <p:sp>
        <p:nvSpPr>
          <p:cNvPr id="6" name="矩形 5"/>
          <p:cNvSpPr/>
          <p:nvPr/>
        </p:nvSpPr>
        <p:spPr>
          <a:xfrm>
            <a:off x="0" y="4572008"/>
            <a:ext cx="3786182" cy="9286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cxnSp>
        <p:nvCxnSpPr>
          <p:cNvPr id="7" name="直接箭头连接符 6"/>
          <p:cNvCxnSpPr/>
          <p:nvPr/>
        </p:nvCxnSpPr>
        <p:spPr>
          <a:xfrm rot="5400000" flipH="1" flipV="1">
            <a:off x="1500166" y="3357562"/>
            <a:ext cx="1428760" cy="100013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000108"/>
            <a:ext cx="6599820" cy="523220"/>
          </a:xfrm>
          <a:prstGeom prst="rect">
            <a:avLst/>
          </a:prstGeom>
        </p:spPr>
        <p:txBody>
          <a:bodyPr wrap="none">
            <a:spAutoFit/>
          </a:bodyPr>
          <a:lstStyle/>
          <a:p>
            <a:r>
              <a:rPr lang="zh-CN" altLang="en-US" sz="2800" b="1" dirty="0" smtClean="0"/>
              <a:t>随时间变化的输入</a:t>
            </a:r>
            <a:r>
              <a:rPr lang="en-US" sz="2800" b="1" dirty="0" smtClean="0"/>
              <a:t>(Time-variable Input)</a:t>
            </a:r>
            <a:endParaRPr lang="zh-CN" altLang="en-US" sz="2800" b="1" dirty="0"/>
          </a:p>
        </p:txBody>
      </p:sp>
      <p:pic>
        <p:nvPicPr>
          <p:cNvPr id="9217" name="Picture 1"/>
          <p:cNvPicPr>
            <a:picLocks noChangeAspect="1" noChangeArrowheads="1"/>
          </p:cNvPicPr>
          <p:nvPr/>
        </p:nvPicPr>
        <p:blipFill>
          <a:blip r:embed="rId2"/>
          <a:srcRect/>
          <a:stretch>
            <a:fillRect/>
          </a:stretch>
        </p:blipFill>
        <p:spPr bwMode="auto">
          <a:xfrm>
            <a:off x="3643306" y="1571612"/>
            <a:ext cx="3374025" cy="2500330"/>
          </a:xfrm>
          <a:prstGeom prst="rect">
            <a:avLst/>
          </a:prstGeom>
          <a:noFill/>
          <a:ln w="9525">
            <a:noFill/>
            <a:miter lim="800000"/>
            <a:headEnd/>
            <a:tailEnd/>
          </a:ln>
          <a:effectLst/>
        </p:spPr>
      </p:pic>
      <p:sp>
        <p:nvSpPr>
          <p:cNvPr id="4" name="Rectangle 1"/>
          <p:cNvSpPr>
            <a:spLocks noChangeArrowheads="1"/>
          </p:cNvSpPr>
          <p:nvPr/>
        </p:nvSpPr>
        <p:spPr bwMode="auto">
          <a:xfrm>
            <a:off x="1" y="1571612"/>
            <a:ext cx="3500430"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306388" defTabSz="914400" rtl="0" eaLnBrk="1" fontAlgn="base" latinLnBrk="0" hangingPunct="1">
              <a:lnSpc>
                <a:spcPct val="100000"/>
              </a:lnSpc>
              <a:spcBef>
                <a:spcPct val="0"/>
              </a:spcBef>
              <a:spcAft>
                <a:spcPct val="0"/>
              </a:spcAft>
              <a:buClrTx/>
              <a:buSzTx/>
              <a:buFontTx/>
              <a:buNone/>
              <a:tabLst/>
            </a:pPr>
            <a:r>
              <a:rPr kumimoji="0" 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使用时间序列定义软件包输入的例子</a:t>
            </a:r>
            <a:r>
              <a:rPr kumimoji="0" lang="en-US" altLang="zh-CN" sz="2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endParaRPr kumimoji="0" lang="zh-CN" sz="3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pic>
        <p:nvPicPr>
          <p:cNvPr id="9218" name="Picture 2"/>
          <p:cNvPicPr>
            <a:picLocks noChangeAspect="1" noChangeArrowheads="1"/>
          </p:cNvPicPr>
          <p:nvPr/>
        </p:nvPicPr>
        <p:blipFill>
          <a:blip r:embed="rId3"/>
          <a:srcRect/>
          <a:stretch>
            <a:fillRect/>
          </a:stretch>
        </p:blipFill>
        <p:spPr bwMode="auto">
          <a:xfrm>
            <a:off x="3571868" y="4071942"/>
            <a:ext cx="3505200" cy="2524125"/>
          </a:xfrm>
          <a:prstGeom prst="rect">
            <a:avLst/>
          </a:prstGeom>
          <a:noFill/>
          <a:ln w="9525">
            <a:noFill/>
            <a:miter lim="800000"/>
            <a:headEnd/>
            <a:tailEnd/>
          </a:ln>
          <a:effectLst/>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000108"/>
            <a:ext cx="6599820" cy="523220"/>
          </a:xfrm>
          <a:prstGeom prst="rect">
            <a:avLst/>
          </a:prstGeom>
        </p:spPr>
        <p:txBody>
          <a:bodyPr wrap="none">
            <a:spAutoFit/>
          </a:bodyPr>
          <a:lstStyle/>
          <a:p>
            <a:r>
              <a:rPr lang="zh-CN" altLang="en-US" sz="2800" b="1" dirty="0" smtClean="0"/>
              <a:t>随时间变化的输入</a:t>
            </a:r>
            <a:r>
              <a:rPr lang="en-US" sz="2800" b="1" dirty="0" smtClean="0"/>
              <a:t>(Time-variable Input)</a:t>
            </a:r>
            <a:endParaRPr lang="zh-CN" altLang="en-US" sz="2800" b="1" dirty="0"/>
          </a:p>
        </p:txBody>
      </p:sp>
      <p:pic>
        <p:nvPicPr>
          <p:cNvPr id="8193" name="Picture 1"/>
          <p:cNvPicPr>
            <a:picLocks noChangeAspect="1" noChangeArrowheads="1"/>
          </p:cNvPicPr>
          <p:nvPr/>
        </p:nvPicPr>
        <p:blipFill>
          <a:blip r:embed="rId2"/>
          <a:srcRect/>
          <a:stretch>
            <a:fillRect/>
          </a:stretch>
        </p:blipFill>
        <p:spPr bwMode="auto">
          <a:xfrm>
            <a:off x="367710" y="2000240"/>
            <a:ext cx="3994960" cy="4687314"/>
          </a:xfrm>
          <a:prstGeom prst="rect">
            <a:avLst/>
          </a:prstGeom>
          <a:noFill/>
          <a:ln w="9525">
            <a:noFill/>
            <a:miter lim="800000"/>
            <a:headEnd/>
            <a:tailEnd/>
          </a:ln>
          <a:effectLst/>
        </p:spPr>
      </p:pic>
      <p:pic>
        <p:nvPicPr>
          <p:cNvPr id="8194" name="Picture 2"/>
          <p:cNvPicPr>
            <a:picLocks noChangeAspect="1" noChangeArrowheads="1"/>
          </p:cNvPicPr>
          <p:nvPr/>
        </p:nvPicPr>
        <p:blipFill>
          <a:blip r:embed="rId3"/>
          <a:srcRect/>
          <a:stretch>
            <a:fillRect/>
          </a:stretch>
        </p:blipFill>
        <p:spPr bwMode="auto">
          <a:xfrm>
            <a:off x="4539289" y="1500174"/>
            <a:ext cx="4604711" cy="5214974"/>
          </a:xfrm>
          <a:prstGeom prst="rect">
            <a:avLst/>
          </a:prstGeom>
          <a:noFill/>
          <a:ln w="9525">
            <a:noFill/>
            <a:miter lim="800000"/>
            <a:headEnd/>
            <a:tailEnd/>
          </a:ln>
          <a:effectLst/>
        </p:spPr>
      </p:pic>
      <p:sp>
        <p:nvSpPr>
          <p:cNvPr id="5" name="矩形 4"/>
          <p:cNvSpPr/>
          <p:nvPr/>
        </p:nvSpPr>
        <p:spPr>
          <a:xfrm>
            <a:off x="71406" y="1500174"/>
            <a:ext cx="2133918" cy="461665"/>
          </a:xfrm>
          <a:prstGeom prst="rect">
            <a:avLst/>
          </a:prstGeom>
        </p:spPr>
        <p:txBody>
          <a:bodyPr wrap="none">
            <a:spAutoFit/>
          </a:bodyPr>
          <a:lstStyle/>
          <a:p>
            <a:r>
              <a:rPr lang="zh-CN" altLang="en-US" sz="2400" b="1" dirty="0" smtClean="0"/>
              <a:t>时间</a:t>
            </a:r>
            <a:r>
              <a:rPr lang="en-US" sz="2400" b="1" dirty="0" smtClean="0"/>
              <a:t>-</a:t>
            </a:r>
            <a:r>
              <a:rPr lang="zh-CN" altLang="en-US" sz="2400" b="1" dirty="0" smtClean="0"/>
              <a:t>数组序列</a:t>
            </a:r>
            <a:endParaRPr lang="zh-CN" altLang="en-US" sz="2400" b="1"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ChangeArrowheads="1"/>
          </p:cNvSpPr>
          <p:nvPr/>
        </p:nvSpPr>
        <p:spPr bwMode="auto">
          <a:xfrm>
            <a:off x="0" y="1000108"/>
            <a:ext cx="2142253" cy="58477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306388" algn="l" defTabSz="914400" rtl="0" eaLnBrk="1" fontAlgn="base" latinLnBrk="0" hangingPunct="1">
              <a:lnSpc>
                <a:spcPct val="100000"/>
              </a:lnSpc>
              <a:spcBef>
                <a:spcPct val="0"/>
              </a:spcBef>
              <a:spcAft>
                <a:spcPct val="0"/>
              </a:spcAft>
              <a:buClrTx/>
              <a:buSzTx/>
              <a:buFontTx/>
              <a:buNone/>
              <a:tabLst/>
            </a:pPr>
            <a:r>
              <a:rPr kumimoji="0" lang="zh-CN" sz="32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变量解释</a:t>
            </a:r>
            <a:endParaRPr kumimoji="0" lang="zh-CN" sz="44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pic>
        <p:nvPicPr>
          <p:cNvPr id="3" name="图片 2"/>
          <p:cNvPicPr/>
          <p:nvPr/>
        </p:nvPicPr>
        <p:blipFill>
          <a:blip r:embed="rId2"/>
          <a:srcRect/>
          <a:stretch>
            <a:fillRect/>
          </a:stretch>
        </p:blipFill>
        <p:spPr bwMode="auto">
          <a:xfrm>
            <a:off x="71438" y="1571612"/>
            <a:ext cx="3714744" cy="5143536"/>
          </a:xfrm>
          <a:prstGeom prst="rect">
            <a:avLst/>
          </a:prstGeom>
          <a:noFill/>
          <a:ln w="9525">
            <a:noFill/>
            <a:miter lim="800000"/>
            <a:headEnd/>
            <a:tailEnd/>
          </a:ln>
        </p:spPr>
      </p:pic>
      <p:pic>
        <p:nvPicPr>
          <p:cNvPr id="41986" name="Picture 2"/>
          <p:cNvPicPr>
            <a:picLocks noChangeAspect="1" noChangeArrowheads="1"/>
          </p:cNvPicPr>
          <p:nvPr/>
        </p:nvPicPr>
        <p:blipFill>
          <a:blip r:embed="rId3"/>
          <a:srcRect/>
          <a:stretch>
            <a:fillRect/>
          </a:stretch>
        </p:blipFill>
        <p:spPr bwMode="auto">
          <a:xfrm>
            <a:off x="2214546" y="1571612"/>
            <a:ext cx="6907744" cy="2571768"/>
          </a:xfrm>
          <a:prstGeom prst="rect">
            <a:avLst/>
          </a:prstGeom>
          <a:noFill/>
          <a:ln w="9525">
            <a:noFill/>
            <a:miter lim="800000"/>
            <a:headEnd/>
            <a:tailEnd/>
          </a:ln>
          <a:effectLst/>
        </p:spPr>
      </p:pic>
      <p:sp>
        <p:nvSpPr>
          <p:cNvPr id="5" name="矩形 4"/>
          <p:cNvSpPr/>
          <p:nvPr/>
        </p:nvSpPr>
        <p:spPr>
          <a:xfrm>
            <a:off x="0" y="5572140"/>
            <a:ext cx="3786182" cy="12144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cxnSp>
        <p:nvCxnSpPr>
          <p:cNvPr id="6" name="直接箭头连接符 5"/>
          <p:cNvCxnSpPr/>
          <p:nvPr/>
        </p:nvCxnSpPr>
        <p:spPr>
          <a:xfrm rot="5400000" flipH="1" flipV="1">
            <a:off x="3679025" y="4321975"/>
            <a:ext cx="1357322" cy="114300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ChangeArrowheads="1"/>
          </p:cNvSpPr>
          <p:nvPr/>
        </p:nvSpPr>
        <p:spPr bwMode="auto">
          <a:xfrm>
            <a:off x="0" y="1000108"/>
            <a:ext cx="2656496" cy="58477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r>
              <a:rPr lang="zh-CN" altLang="en-US" sz="3200" b="1" dirty="0" smtClean="0"/>
              <a:t>输入文件举例</a:t>
            </a:r>
            <a:endParaRPr lang="zh-CN" altLang="en-US" sz="3200" dirty="0"/>
          </a:p>
        </p:txBody>
      </p:sp>
      <p:pic>
        <p:nvPicPr>
          <p:cNvPr id="4" name="图片 3"/>
          <p:cNvPicPr/>
          <p:nvPr/>
        </p:nvPicPr>
        <p:blipFill>
          <a:blip r:embed="rId2"/>
          <a:srcRect/>
          <a:stretch>
            <a:fillRect/>
          </a:stretch>
        </p:blipFill>
        <p:spPr bwMode="auto">
          <a:xfrm>
            <a:off x="2857488" y="1000108"/>
            <a:ext cx="5214974" cy="5786454"/>
          </a:xfrm>
          <a:prstGeom prst="rect">
            <a:avLst/>
          </a:prstGeom>
          <a:noFill/>
          <a:ln w="9525">
            <a:noFill/>
            <a:miter lim="800000"/>
            <a:headEnd/>
            <a:tailEnd/>
          </a:ln>
        </p:spPr>
      </p:pic>
      <p:sp>
        <p:nvSpPr>
          <p:cNvPr id="5" name="矩形 4"/>
          <p:cNvSpPr/>
          <p:nvPr/>
        </p:nvSpPr>
        <p:spPr>
          <a:xfrm>
            <a:off x="2786050" y="4572008"/>
            <a:ext cx="5214974" cy="107157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sp>
        <p:nvSpPr>
          <p:cNvPr id="6" name="TextBox 5"/>
          <p:cNvSpPr txBox="1"/>
          <p:nvPr/>
        </p:nvSpPr>
        <p:spPr>
          <a:xfrm>
            <a:off x="142844" y="4643446"/>
            <a:ext cx="2500298" cy="830997"/>
          </a:xfrm>
          <a:prstGeom prst="rect">
            <a:avLst/>
          </a:prstGeom>
          <a:noFill/>
        </p:spPr>
        <p:txBody>
          <a:bodyPr wrap="square" rtlCol="0">
            <a:spAutoFit/>
          </a:bodyPr>
          <a:lstStyle/>
          <a:p>
            <a:r>
              <a:rPr lang="en-US" altLang="zh-CN" sz="2400" b="1" dirty="0" smtClean="0"/>
              <a:t>GWF</a:t>
            </a:r>
            <a:r>
              <a:rPr lang="zh-CN" altLang="en-US" sz="2400" b="1" dirty="0" smtClean="0"/>
              <a:t>模型之间交换的文件</a:t>
            </a:r>
            <a:r>
              <a:rPr lang="en-US" altLang="zh-CN" sz="2400" b="1" dirty="0" smtClean="0"/>
              <a:t>(.</a:t>
            </a:r>
            <a:r>
              <a:rPr lang="en-US" altLang="zh-CN" sz="2400" b="1" dirty="0" err="1" smtClean="0"/>
              <a:t>exg</a:t>
            </a:r>
            <a:r>
              <a:rPr lang="en-US" altLang="zh-CN" sz="2400" b="1" dirty="0" smtClean="0"/>
              <a:t>)</a:t>
            </a:r>
            <a:endParaRPr lang="zh-CN" altLang="en-US" sz="2400" b="1"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0790" y="1000108"/>
            <a:ext cx="4826962" cy="584775"/>
          </a:xfrm>
          <a:prstGeom prst="rect">
            <a:avLst/>
          </a:prstGeom>
        </p:spPr>
        <p:txBody>
          <a:bodyPr wrap="none">
            <a:spAutoFit/>
          </a:bodyPr>
          <a:lstStyle/>
          <a:p>
            <a:r>
              <a:rPr lang="zh-CN" altLang="en-US" sz="3200" b="1" dirty="0" smtClean="0"/>
              <a:t>时间离散（</a:t>
            </a:r>
            <a:r>
              <a:rPr lang="en-US" sz="3200" b="1" dirty="0" smtClean="0"/>
              <a:t>TDIS</a:t>
            </a:r>
            <a:r>
              <a:rPr lang="zh-CN" altLang="en-US" sz="3200" b="1" dirty="0" smtClean="0"/>
              <a:t>）软件包</a:t>
            </a:r>
            <a:endParaRPr lang="zh-CN" altLang="en-US" sz="3200" b="1" dirty="0"/>
          </a:p>
        </p:txBody>
      </p:sp>
      <p:sp>
        <p:nvSpPr>
          <p:cNvPr id="3" name="矩形 2"/>
          <p:cNvSpPr/>
          <p:nvPr/>
        </p:nvSpPr>
        <p:spPr>
          <a:xfrm>
            <a:off x="0" y="1643050"/>
            <a:ext cx="9144000" cy="830997"/>
          </a:xfrm>
          <a:prstGeom prst="rect">
            <a:avLst/>
          </a:prstGeom>
        </p:spPr>
        <p:txBody>
          <a:bodyPr wrap="square">
            <a:spAutoFit/>
          </a:bodyPr>
          <a:lstStyle/>
          <a:p>
            <a:r>
              <a:rPr lang="en-US" sz="2400" dirty="0" smtClean="0"/>
              <a:t>TDIS</a:t>
            </a:r>
            <a:r>
              <a:rPr lang="zh-CN" altLang="en-US" sz="2400" dirty="0" smtClean="0"/>
              <a:t>软件的输入都是从模拟名称文件中的</a:t>
            </a:r>
            <a:r>
              <a:rPr lang="en-US" sz="2400" dirty="0" smtClean="0"/>
              <a:t>TIMING</a:t>
            </a:r>
            <a:r>
              <a:rPr lang="zh-CN" altLang="en-US" sz="2400" dirty="0" smtClean="0"/>
              <a:t>输入块的</a:t>
            </a:r>
            <a:r>
              <a:rPr lang="en-US" sz="2400" dirty="0" smtClean="0"/>
              <a:t>TDIS</a:t>
            </a:r>
            <a:r>
              <a:rPr lang="zh-CN" altLang="en-US" sz="2400" dirty="0" smtClean="0"/>
              <a:t>文件读取。</a:t>
            </a:r>
            <a:endParaRPr lang="zh-CN" altLang="en-US" sz="2400" dirty="0"/>
          </a:p>
        </p:txBody>
      </p:sp>
      <p:pic>
        <p:nvPicPr>
          <p:cNvPr id="11265" name="Picture 1"/>
          <p:cNvPicPr>
            <a:picLocks noChangeAspect="1" noChangeArrowheads="1"/>
          </p:cNvPicPr>
          <p:nvPr/>
        </p:nvPicPr>
        <p:blipFill>
          <a:blip r:embed="rId2"/>
          <a:srcRect/>
          <a:stretch>
            <a:fillRect/>
          </a:stretch>
        </p:blipFill>
        <p:spPr bwMode="auto">
          <a:xfrm>
            <a:off x="0" y="2500306"/>
            <a:ext cx="3654213" cy="3395660"/>
          </a:xfrm>
          <a:prstGeom prst="rect">
            <a:avLst/>
          </a:prstGeom>
          <a:noFill/>
          <a:ln w="9525">
            <a:noFill/>
            <a:miter lim="800000"/>
            <a:headEnd/>
            <a:tailEnd/>
          </a:ln>
          <a:effectLst/>
        </p:spPr>
      </p:pic>
      <p:pic>
        <p:nvPicPr>
          <p:cNvPr id="11266" name="Picture 2"/>
          <p:cNvPicPr>
            <a:picLocks noChangeAspect="1" noChangeArrowheads="1"/>
          </p:cNvPicPr>
          <p:nvPr/>
        </p:nvPicPr>
        <p:blipFill>
          <a:blip r:embed="rId3"/>
          <a:srcRect/>
          <a:stretch>
            <a:fillRect/>
          </a:stretch>
        </p:blipFill>
        <p:spPr bwMode="auto">
          <a:xfrm>
            <a:off x="1574407" y="3786190"/>
            <a:ext cx="7569593" cy="3071810"/>
          </a:xfrm>
          <a:prstGeom prst="rect">
            <a:avLst/>
          </a:prstGeom>
          <a:noFill/>
          <a:ln w="9525">
            <a:noFill/>
            <a:miter lim="800000"/>
            <a:headEnd/>
            <a:tailEnd/>
          </a:ln>
          <a:effectLst/>
        </p:spPr>
      </p:pic>
      <p:sp>
        <p:nvSpPr>
          <p:cNvPr id="6" name="矩形 5"/>
          <p:cNvSpPr/>
          <p:nvPr/>
        </p:nvSpPr>
        <p:spPr>
          <a:xfrm>
            <a:off x="0" y="2428868"/>
            <a:ext cx="3571868" cy="12144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cxnSp>
        <p:nvCxnSpPr>
          <p:cNvPr id="7" name="直接箭头连接符 6"/>
          <p:cNvCxnSpPr/>
          <p:nvPr/>
        </p:nvCxnSpPr>
        <p:spPr>
          <a:xfrm rot="16200000" flipH="1">
            <a:off x="3000364" y="3071810"/>
            <a:ext cx="1643074" cy="50006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0790" y="1000108"/>
            <a:ext cx="4826962" cy="584775"/>
          </a:xfrm>
          <a:prstGeom prst="rect">
            <a:avLst/>
          </a:prstGeom>
        </p:spPr>
        <p:txBody>
          <a:bodyPr wrap="none">
            <a:spAutoFit/>
          </a:bodyPr>
          <a:lstStyle/>
          <a:p>
            <a:r>
              <a:rPr lang="zh-CN" altLang="en-US" sz="3200" b="1" dirty="0" smtClean="0"/>
              <a:t>时间离散（</a:t>
            </a:r>
            <a:r>
              <a:rPr lang="en-US" sz="3200" b="1" dirty="0" smtClean="0"/>
              <a:t>TDIS</a:t>
            </a:r>
            <a:r>
              <a:rPr lang="zh-CN" altLang="en-US" sz="3200" b="1" dirty="0" smtClean="0"/>
              <a:t>）软件包</a:t>
            </a:r>
            <a:endParaRPr lang="zh-CN" altLang="en-US" sz="3200" b="1" dirty="0"/>
          </a:p>
        </p:txBody>
      </p:sp>
      <p:sp>
        <p:nvSpPr>
          <p:cNvPr id="3" name="矩形 2"/>
          <p:cNvSpPr/>
          <p:nvPr/>
        </p:nvSpPr>
        <p:spPr>
          <a:xfrm>
            <a:off x="0" y="1643050"/>
            <a:ext cx="9144000" cy="830997"/>
          </a:xfrm>
          <a:prstGeom prst="rect">
            <a:avLst/>
          </a:prstGeom>
        </p:spPr>
        <p:txBody>
          <a:bodyPr wrap="square">
            <a:spAutoFit/>
          </a:bodyPr>
          <a:lstStyle/>
          <a:p>
            <a:r>
              <a:rPr lang="en-US" sz="2400" dirty="0" smtClean="0"/>
              <a:t>TDIS</a:t>
            </a:r>
            <a:r>
              <a:rPr lang="zh-CN" altLang="en-US" sz="2400" dirty="0" smtClean="0"/>
              <a:t>软件的输入都是从模拟名称文件中的</a:t>
            </a:r>
            <a:r>
              <a:rPr lang="en-US" sz="2400" dirty="0" smtClean="0"/>
              <a:t>TIMING</a:t>
            </a:r>
            <a:r>
              <a:rPr lang="zh-CN" altLang="en-US" sz="2400" dirty="0" smtClean="0"/>
              <a:t>输入块的</a:t>
            </a:r>
            <a:r>
              <a:rPr lang="en-US" sz="2400" dirty="0" smtClean="0"/>
              <a:t>TDIS</a:t>
            </a:r>
            <a:r>
              <a:rPr lang="zh-CN" altLang="en-US" sz="2400" dirty="0" smtClean="0"/>
              <a:t>文件读取。</a:t>
            </a:r>
            <a:endParaRPr lang="zh-CN" altLang="en-US" sz="2400" dirty="0"/>
          </a:p>
        </p:txBody>
      </p:sp>
      <p:pic>
        <p:nvPicPr>
          <p:cNvPr id="11265" name="Picture 1"/>
          <p:cNvPicPr>
            <a:picLocks noChangeAspect="1" noChangeArrowheads="1"/>
          </p:cNvPicPr>
          <p:nvPr/>
        </p:nvPicPr>
        <p:blipFill>
          <a:blip r:embed="rId2"/>
          <a:srcRect/>
          <a:stretch>
            <a:fillRect/>
          </a:stretch>
        </p:blipFill>
        <p:spPr bwMode="auto">
          <a:xfrm>
            <a:off x="0" y="2643182"/>
            <a:ext cx="4038600" cy="3752850"/>
          </a:xfrm>
          <a:prstGeom prst="rect">
            <a:avLst/>
          </a:prstGeom>
          <a:noFill/>
          <a:ln w="9525">
            <a:noFill/>
            <a:miter lim="800000"/>
            <a:headEnd/>
            <a:tailEnd/>
          </a:ln>
          <a:effectLst/>
        </p:spPr>
      </p:pic>
      <p:pic>
        <p:nvPicPr>
          <p:cNvPr id="43010" name="Picture 2"/>
          <p:cNvPicPr>
            <a:picLocks noChangeAspect="1" noChangeArrowheads="1"/>
          </p:cNvPicPr>
          <p:nvPr/>
        </p:nvPicPr>
        <p:blipFill>
          <a:blip r:embed="rId3"/>
          <a:srcRect/>
          <a:stretch>
            <a:fillRect/>
          </a:stretch>
        </p:blipFill>
        <p:spPr bwMode="auto">
          <a:xfrm>
            <a:off x="4071934" y="2214554"/>
            <a:ext cx="4786314" cy="2001801"/>
          </a:xfrm>
          <a:prstGeom prst="rect">
            <a:avLst/>
          </a:prstGeom>
          <a:noFill/>
          <a:ln w="9525">
            <a:noFill/>
            <a:miter lim="800000"/>
            <a:headEnd/>
            <a:tailEnd/>
          </a:ln>
          <a:effectLst/>
        </p:spPr>
      </p:pic>
      <p:pic>
        <p:nvPicPr>
          <p:cNvPr id="43011" name="Picture 3"/>
          <p:cNvPicPr>
            <a:picLocks noChangeAspect="1" noChangeArrowheads="1"/>
          </p:cNvPicPr>
          <p:nvPr/>
        </p:nvPicPr>
        <p:blipFill>
          <a:blip r:embed="rId4"/>
          <a:srcRect/>
          <a:stretch>
            <a:fillRect/>
          </a:stretch>
        </p:blipFill>
        <p:spPr bwMode="auto">
          <a:xfrm>
            <a:off x="2081201" y="4286256"/>
            <a:ext cx="7062799" cy="728944"/>
          </a:xfrm>
          <a:prstGeom prst="rect">
            <a:avLst/>
          </a:prstGeom>
          <a:noFill/>
          <a:ln w="9525">
            <a:noFill/>
            <a:miter lim="800000"/>
            <a:headEnd/>
            <a:tailEnd/>
          </a:ln>
          <a:effectLst/>
        </p:spPr>
      </p:pic>
      <p:sp>
        <p:nvSpPr>
          <p:cNvPr id="7" name="矩形 6"/>
          <p:cNvSpPr/>
          <p:nvPr/>
        </p:nvSpPr>
        <p:spPr>
          <a:xfrm>
            <a:off x="0" y="4071942"/>
            <a:ext cx="3571868" cy="221457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cxnSp>
        <p:nvCxnSpPr>
          <p:cNvPr id="8" name="直接箭头连接符 7"/>
          <p:cNvCxnSpPr/>
          <p:nvPr/>
        </p:nvCxnSpPr>
        <p:spPr>
          <a:xfrm flipV="1">
            <a:off x="3571868" y="3500438"/>
            <a:ext cx="857256" cy="57150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0790" y="1000108"/>
            <a:ext cx="4826962" cy="584775"/>
          </a:xfrm>
          <a:prstGeom prst="rect">
            <a:avLst/>
          </a:prstGeom>
        </p:spPr>
        <p:txBody>
          <a:bodyPr wrap="none">
            <a:spAutoFit/>
          </a:bodyPr>
          <a:lstStyle/>
          <a:p>
            <a:r>
              <a:rPr lang="zh-CN" altLang="en-US" sz="3200" b="1" dirty="0" smtClean="0"/>
              <a:t>时间离散（</a:t>
            </a:r>
            <a:r>
              <a:rPr lang="en-US" sz="3200" b="1" dirty="0" smtClean="0"/>
              <a:t>TDIS</a:t>
            </a:r>
            <a:r>
              <a:rPr lang="zh-CN" altLang="en-US" sz="3200" b="1" dirty="0" smtClean="0"/>
              <a:t>）软件包</a:t>
            </a:r>
            <a:endParaRPr lang="zh-CN" altLang="en-US" sz="3200" b="1" dirty="0"/>
          </a:p>
        </p:txBody>
      </p:sp>
      <p:pic>
        <p:nvPicPr>
          <p:cNvPr id="10241" name="Picture 1"/>
          <p:cNvPicPr>
            <a:picLocks noChangeAspect="1" noChangeArrowheads="1"/>
          </p:cNvPicPr>
          <p:nvPr/>
        </p:nvPicPr>
        <p:blipFill>
          <a:blip r:embed="rId2"/>
          <a:srcRect/>
          <a:stretch>
            <a:fillRect/>
          </a:stretch>
        </p:blipFill>
        <p:spPr bwMode="auto">
          <a:xfrm>
            <a:off x="285720" y="2571744"/>
            <a:ext cx="5000628" cy="3606323"/>
          </a:xfrm>
          <a:prstGeom prst="rect">
            <a:avLst/>
          </a:prstGeom>
          <a:noFill/>
          <a:ln w="9525">
            <a:noFill/>
            <a:miter lim="800000"/>
            <a:headEnd/>
            <a:tailEnd/>
          </a:ln>
          <a:effectLst/>
        </p:spPr>
      </p:pic>
      <p:sp>
        <p:nvSpPr>
          <p:cNvPr id="4" name="TextBox 3"/>
          <p:cNvSpPr txBox="1"/>
          <p:nvPr/>
        </p:nvSpPr>
        <p:spPr>
          <a:xfrm>
            <a:off x="0" y="2000240"/>
            <a:ext cx="4929190" cy="461665"/>
          </a:xfrm>
          <a:prstGeom prst="rect">
            <a:avLst/>
          </a:prstGeom>
          <a:noFill/>
        </p:spPr>
        <p:txBody>
          <a:bodyPr wrap="square" rtlCol="0">
            <a:spAutoFit/>
          </a:bodyPr>
          <a:lstStyle/>
          <a:p>
            <a:r>
              <a:rPr lang="zh-CN" altLang="en-US" sz="2400" b="1" dirty="0" smtClean="0"/>
              <a:t>输入文件举例：</a:t>
            </a:r>
            <a:endParaRPr lang="zh-CN" altLang="en-US" sz="2400" b="1"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071546"/>
            <a:ext cx="4001993" cy="523220"/>
          </a:xfrm>
          <a:prstGeom prst="rect">
            <a:avLst/>
          </a:prstGeom>
        </p:spPr>
        <p:txBody>
          <a:bodyPr wrap="none">
            <a:spAutoFit/>
          </a:bodyPr>
          <a:lstStyle/>
          <a:p>
            <a:r>
              <a:rPr lang="zh-CN" altLang="en-US" sz="2800" b="1" dirty="0" smtClean="0"/>
              <a:t>自适应时间步</a:t>
            </a:r>
            <a:r>
              <a:rPr lang="en-US" sz="2800" b="1" dirty="0" smtClean="0"/>
              <a:t>(ATS)</a:t>
            </a:r>
            <a:r>
              <a:rPr lang="zh-CN" altLang="en-US" sz="2800" b="1" dirty="0" smtClean="0"/>
              <a:t>功能</a:t>
            </a:r>
            <a:endParaRPr lang="zh-CN" altLang="en-US" sz="2800" b="1" dirty="0"/>
          </a:p>
        </p:txBody>
      </p:sp>
      <p:sp>
        <p:nvSpPr>
          <p:cNvPr id="3" name="TextBox 2"/>
          <p:cNvSpPr txBox="1"/>
          <p:nvPr/>
        </p:nvSpPr>
        <p:spPr>
          <a:xfrm>
            <a:off x="0" y="1643050"/>
            <a:ext cx="9144000" cy="5006563"/>
          </a:xfrm>
          <a:prstGeom prst="rect">
            <a:avLst/>
          </a:prstGeom>
          <a:noFill/>
        </p:spPr>
        <p:txBody>
          <a:bodyPr wrap="square" rtlCol="0">
            <a:spAutoFit/>
          </a:bodyPr>
          <a:lstStyle/>
          <a:p>
            <a:pPr>
              <a:lnSpc>
                <a:spcPct val="150000"/>
              </a:lnSpc>
            </a:pPr>
            <a:r>
              <a:rPr lang="zh-CN" altLang="en-US" sz="2400" dirty="0" smtClean="0"/>
              <a:t>在</a:t>
            </a:r>
            <a:r>
              <a:rPr lang="en-US" sz="2400" dirty="0" smtClean="0"/>
              <a:t>TDIS</a:t>
            </a:r>
            <a:r>
              <a:rPr lang="zh-CN" altLang="en-US" sz="2400" dirty="0" smtClean="0"/>
              <a:t>输入文件中激活定义</a:t>
            </a:r>
            <a:r>
              <a:rPr lang="en-US" sz="2400" dirty="0" smtClean="0"/>
              <a:t>ATS6</a:t>
            </a:r>
            <a:r>
              <a:rPr lang="zh-CN" altLang="en-US" sz="2400" dirty="0" smtClean="0"/>
              <a:t>选项，在</a:t>
            </a:r>
            <a:r>
              <a:rPr lang="en-US" sz="2400" dirty="0" smtClean="0"/>
              <a:t>TDIS</a:t>
            </a:r>
            <a:r>
              <a:rPr lang="zh-CN" altLang="en-US" sz="2400" dirty="0" smtClean="0"/>
              <a:t>软件包中使用</a:t>
            </a:r>
            <a:r>
              <a:rPr lang="en-US" sz="2400" dirty="0" smtClean="0"/>
              <a:t>Adaptive Time Step (ATS)</a:t>
            </a:r>
            <a:r>
              <a:rPr lang="zh-CN" altLang="en-US" sz="2400" dirty="0" smtClean="0"/>
              <a:t>工具。</a:t>
            </a:r>
          </a:p>
          <a:p>
            <a:pPr>
              <a:lnSpc>
                <a:spcPct val="150000"/>
              </a:lnSpc>
            </a:pPr>
            <a:r>
              <a:rPr lang="zh-CN" altLang="en-US" sz="2400" dirty="0" smtClean="0"/>
              <a:t>在</a:t>
            </a:r>
            <a:r>
              <a:rPr lang="en-US" sz="2400" dirty="0" smtClean="0"/>
              <a:t>PERIODDATA</a:t>
            </a:r>
            <a:r>
              <a:rPr lang="zh-CN" altLang="en-US" sz="2400" dirty="0" smtClean="0"/>
              <a:t>块中激活对任意</a:t>
            </a:r>
            <a:r>
              <a:rPr lang="en-US" sz="2400" dirty="0" smtClean="0"/>
              <a:t>stress periods</a:t>
            </a:r>
            <a:r>
              <a:rPr lang="zh-CN" altLang="en-US" sz="2400" dirty="0" smtClean="0"/>
              <a:t>的自适应时间步长功能。如果是自适应的，则</a:t>
            </a:r>
            <a:r>
              <a:rPr lang="en-US" sz="2400" dirty="0" err="1" smtClean="0"/>
              <a:t>nstp</a:t>
            </a:r>
            <a:r>
              <a:rPr lang="zh-CN" altLang="en-US" sz="2400" dirty="0" smtClean="0"/>
              <a:t>和</a:t>
            </a:r>
            <a:r>
              <a:rPr lang="en-US" sz="2400" dirty="0" err="1" smtClean="0"/>
              <a:t>tsmult</a:t>
            </a:r>
            <a:r>
              <a:rPr lang="zh-CN" altLang="en-US" sz="2400" dirty="0" smtClean="0"/>
              <a:t>参数对时间步长推进没有影响。否则，使用定义的</a:t>
            </a:r>
            <a:r>
              <a:rPr lang="en-US" sz="2400" dirty="0" smtClean="0"/>
              <a:t>ATS</a:t>
            </a:r>
            <a:r>
              <a:rPr lang="zh-CN" altLang="en-US" sz="2400" dirty="0" smtClean="0"/>
              <a:t>设置控制时间推进。</a:t>
            </a:r>
          </a:p>
          <a:p>
            <a:pPr>
              <a:lnSpc>
                <a:spcPct val="150000"/>
              </a:lnSpc>
            </a:pPr>
            <a:r>
              <a:rPr lang="zh-CN" altLang="en-US" sz="2400" dirty="0" smtClean="0">
                <a:solidFill>
                  <a:srgbClr val="FF0000"/>
                </a:solidFill>
              </a:rPr>
              <a:t>目前实施</a:t>
            </a:r>
            <a:r>
              <a:rPr lang="en-US" sz="2400" dirty="0" smtClean="0">
                <a:solidFill>
                  <a:srgbClr val="FF0000"/>
                </a:solidFill>
              </a:rPr>
              <a:t>ATS</a:t>
            </a:r>
            <a:r>
              <a:rPr lang="zh-CN" altLang="en-US" sz="2400" dirty="0" smtClean="0">
                <a:solidFill>
                  <a:srgbClr val="FF0000"/>
                </a:solidFill>
              </a:rPr>
              <a:t>的限制</a:t>
            </a:r>
            <a:r>
              <a:rPr lang="zh-CN" altLang="en-US" sz="2400" dirty="0" smtClean="0"/>
              <a:t>是：无法在驱动周期内显式定义保存输出的次数。在周期结束时获得输出，在周期内根据</a:t>
            </a:r>
            <a:r>
              <a:rPr lang="en-US" sz="2400" dirty="0" smtClean="0"/>
              <a:t>Output Control</a:t>
            </a:r>
            <a:r>
              <a:rPr lang="zh-CN" altLang="en-US" sz="2400" dirty="0" smtClean="0"/>
              <a:t>时间步设置。</a:t>
            </a:r>
            <a:r>
              <a:rPr lang="en-US" sz="2400" dirty="0" smtClean="0"/>
              <a:t>Output Control</a:t>
            </a:r>
            <a:r>
              <a:rPr lang="zh-CN" altLang="en-US" sz="2400" dirty="0" smtClean="0"/>
              <a:t>设置保存结果是基于</a:t>
            </a:r>
            <a:r>
              <a:rPr lang="en-US" sz="2400" dirty="0" smtClean="0"/>
              <a:t>FIRST, LAST, FREQUENCY</a:t>
            </a:r>
            <a:r>
              <a:rPr lang="zh-CN" altLang="en-US" sz="2400" dirty="0" smtClean="0"/>
              <a:t>和</a:t>
            </a:r>
            <a:r>
              <a:rPr lang="en-US" sz="2400" dirty="0" smtClean="0"/>
              <a:t>STEPS</a:t>
            </a:r>
            <a:r>
              <a:rPr lang="zh-CN" altLang="en-US" sz="2400" dirty="0" smtClean="0"/>
              <a:t>选项。</a:t>
            </a:r>
            <a:endParaRPr lang="zh-CN" altLang="en-US" sz="2400"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000108"/>
            <a:ext cx="3457613" cy="461665"/>
          </a:xfrm>
          <a:prstGeom prst="rect">
            <a:avLst/>
          </a:prstGeom>
        </p:spPr>
        <p:txBody>
          <a:bodyPr wrap="none">
            <a:spAutoFit/>
          </a:bodyPr>
          <a:lstStyle/>
          <a:p>
            <a:r>
              <a:rPr lang="zh-CN" altLang="en-US" sz="2400" b="1" dirty="0" smtClean="0"/>
              <a:t>自适应时间步</a:t>
            </a:r>
            <a:r>
              <a:rPr lang="en-US" sz="2400" b="1" dirty="0" smtClean="0"/>
              <a:t>(ATS)</a:t>
            </a:r>
            <a:r>
              <a:rPr lang="zh-CN" altLang="en-US" sz="2400" b="1" dirty="0" smtClean="0"/>
              <a:t>功能</a:t>
            </a:r>
            <a:endParaRPr lang="zh-CN" altLang="en-US" sz="2400" b="1" dirty="0"/>
          </a:p>
        </p:txBody>
      </p:sp>
      <p:pic>
        <p:nvPicPr>
          <p:cNvPr id="3073" name="Picture 1"/>
          <p:cNvPicPr>
            <a:picLocks noChangeAspect="1" noChangeArrowheads="1"/>
          </p:cNvPicPr>
          <p:nvPr/>
        </p:nvPicPr>
        <p:blipFill>
          <a:blip r:embed="rId2"/>
          <a:srcRect/>
          <a:stretch>
            <a:fillRect/>
          </a:stretch>
        </p:blipFill>
        <p:spPr bwMode="auto">
          <a:xfrm>
            <a:off x="-32" y="2357430"/>
            <a:ext cx="5495925" cy="1524000"/>
          </a:xfrm>
          <a:prstGeom prst="rect">
            <a:avLst/>
          </a:prstGeom>
          <a:noFill/>
          <a:ln w="9525">
            <a:noFill/>
            <a:miter lim="800000"/>
            <a:headEnd/>
            <a:tailEnd/>
          </a:ln>
          <a:effectLst/>
        </p:spPr>
      </p:pic>
      <p:sp>
        <p:nvSpPr>
          <p:cNvPr id="4" name="TextBox 3"/>
          <p:cNvSpPr txBox="1"/>
          <p:nvPr/>
        </p:nvSpPr>
        <p:spPr>
          <a:xfrm>
            <a:off x="0" y="1857364"/>
            <a:ext cx="4857784" cy="461665"/>
          </a:xfrm>
          <a:prstGeom prst="rect">
            <a:avLst/>
          </a:prstGeom>
          <a:noFill/>
        </p:spPr>
        <p:txBody>
          <a:bodyPr wrap="square" rtlCol="0">
            <a:spAutoFit/>
          </a:bodyPr>
          <a:lstStyle/>
          <a:p>
            <a:r>
              <a:rPr lang="zh-CN" altLang="en-US" sz="2400" b="1" dirty="0" smtClean="0"/>
              <a:t>块结构</a:t>
            </a:r>
            <a:endParaRPr lang="zh-CN" altLang="en-US" sz="2400" b="1" dirty="0"/>
          </a:p>
        </p:txBody>
      </p:sp>
      <p:pic>
        <p:nvPicPr>
          <p:cNvPr id="3074" name="Picture 2"/>
          <p:cNvPicPr>
            <a:picLocks noChangeAspect="1" noChangeArrowheads="1"/>
          </p:cNvPicPr>
          <p:nvPr/>
        </p:nvPicPr>
        <p:blipFill>
          <a:blip r:embed="rId3"/>
          <a:srcRect/>
          <a:stretch>
            <a:fillRect/>
          </a:stretch>
        </p:blipFill>
        <p:spPr bwMode="auto">
          <a:xfrm>
            <a:off x="-32" y="4000504"/>
            <a:ext cx="5486400" cy="704850"/>
          </a:xfrm>
          <a:prstGeom prst="rect">
            <a:avLst/>
          </a:prstGeom>
          <a:noFill/>
          <a:ln w="9525">
            <a:noFill/>
            <a:miter lim="800000"/>
            <a:headEnd/>
            <a:tailEnd/>
          </a:ln>
          <a:effectLst/>
        </p:spPr>
      </p:pic>
      <p:pic>
        <p:nvPicPr>
          <p:cNvPr id="3075" name="Picture 3"/>
          <p:cNvPicPr>
            <a:picLocks noChangeAspect="1" noChangeArrowheads="1"/>
          </p:cNvPicPr>
          <p:nvPr/>
        </p:nvPicPr>
        <p:blipFill>
          <a:blip r:embed="rId4"/>
          <a:srcRect/>
          <a:stretch>
            <a:fillRect/>
          </a:stretch>
        </p:blipFill>
        <p:spPr bwMode="auto">
          <a:xfrm>
            <a:off x="3268899" y="1500174"/>
            <a:ext cx="5875101" cy="535782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5720" y="1071546"/>
            <a:ext cx="1008609" cy="584775"/>
          </a:xfrm>
          <a:prstGeom prst="rect">
            <a:avLst/>
          </a:prstGeom>
        </p:spPr>
        <p:txBody>
          <a:bodyPr wrap="none">
            <a:spAutoFit/>
          </a:bodyPr>
          <a:lstStyle/>
          <a:p>
            <a:r>
              <a:rPr lang="zh-CN" altLang="en-US" sz="3200" b="1" dirty="0" smtClean="0"/>
              <a:t>引言</a:t>
            </a:r>
            <a:endParaRPr lang="zh-CN" altLang="en-US" sz="3200" b="1" dirty="0"/>
          </a:p>
        </p:txBody>
      </p:sp>
      <p:sp>
        <p:nvSpPr>
          <p:cNvPr id="3" name="TextBox 2"/>
          <p:cNvSpPr txBox="1"/>
          <p:nvPr/>
        </p:nvSpPr>
        <p:spPr>
          <a:xfrm>
            <a:off x="142844" y="2000240"/>
            <a:ext cx="8858312" cy="3416320"/>
          </a:xfrm>
          <a:prstGeom prst="rect">
            <a:avLst/>
          </a:prstGeom>
          <a:noFill/>
        </p:spPr>
        <p:txBody>
          <a:bodyPr wrap="square" rtlCol="0">
            <a:spAutoFit/>
          </a:bodyPr>
          <a:lstStyle/>
          <a:p>
            <a:r>
              <a:rPr lang="en-US" sz="2400" dirty="0" smtClean="0"/>
              <a:t>MODFLOW6</a:t>
            </a:r>
            <a:r>
              <a:rPr lang="zh-CN" altLang="en-US" sz="2400" dirty="0" smtClean="0"/>
              <a:t>没有</a:t>
            </a:r>
            <a:r>
              <a:rPr lang="en-US" sz="2400" dirty="0" smtClean="0"/>
              <a:t>GUI</a:t>
            </a:r>
            <a:r>
              <a:rPr lang="zh-CN" altLang="en-US" sz="2400" dirty="0" smtClean="0"/>
              <a:t>界面，命令行输入，读取</a:t>
            </a:r>
            <a:r>
              <a:rPr lang="en-US" sz="2400" dirty="0" smtClean="0"/>
              <a:t>ASCII</a:t>
            </a:r>
            <a:r>
              <a:rPr lang="zh-CN" altLang="en-US" sz="2400" dirty="0" smtClean="0"/>
              <a:t>文本文件或二进制文件。</a:t>
            </a:r>
            <a:endParaRPr lang="en-US" altLang="zh-CN" sz="2400" dirty="0" smtClean="0"/>
          </a:p>
          <a:p>
            <a:r>
              <a:rPr lang="zh-CN" altLang="en-US" sz="2400" dirty="0" smtClean="0"/>
              <a:t>计算结果保存为</a:t>
            </a:r>
            <a:r>
              <a:rPr lang="en-US" sz="2400" dirty="0" smtClean="0"/>
              <a:t>ASCII</a:t>
            </a:r>
            <a:r>
              <a:rPr lang="zh-CN" altLang="en-US" sz="2400" dirty="0" smtClean="0"/>
              <a:t>文本文件或二进制文件。</a:t>
            </a:r>
            <a:endParaRPr lang="en-US" altLang="zh-CN" sz="2400" dirty="0" smtClean="0"/>
          </a:p>
          <a:p>
            <a:endParaRPr lang="zh-CN" altLang="en-US" sz="2400" dirty="0" smtClean="0"/>
          </a:p>
          <a:p>
            <a:r>
              <a:rPr lang="en-US" sz="2400" dirty="0" smtClean="0"/>
              <a:t>MODFLOW6</a:t>
            </a:r>
            <a:r>
              <a:rPr lang="zh-CN" altLang="en-US" sz="2400" dirty="0" smtClean="0"/>
              <a:t>的数值方法和原理见单独的报告文件</a:t>
            </a:r>
            <a:r>
              <a:rPr lang="en-US" sz="2400" dirty="0" smtClean="0"/>
              <a:t>(Hughes and others, 2017; </a:t>
            </a:r>
            <a:r>
              <a:rPr lang="en-US" sz="2400" dirty="0" err="1" smtClean="0"/>
              <a:t>Langevin</a:t>
            </a:r>
            <a:r>
              <a:rPr lang="en-US" sz="2400" dirty="0" smtClean="0"/>
              <a:t> and others, 2017; Provost and others, 2017; </a:t>
            </a:r>
            <a:r>
              <a:rPr lang="en-US" sz="2400" dirty="0" err="1" smtClean="0"/>
              <a:t>Langevin</a:t>
            </a:r>
            <a:r>
              <a:rPr lang="en-US" sz="2400" dirty="0" smtClean="0"/>
              <a:t> and others, 2020; Hughes and others, 2022a; </a:t>
            </a:r>
            <a:r>
              <a:rPr lang="en-US" sz="2400" dirty="0" err="1" smtClean="0"/>
              <a:t>Langevin</a:t>
            </a:r>
            <a:r>
              <a:rPr lang="en-US" sz="2400" dirty="0" smtClean="0"/>
              <a:t> and others, 2022; Hughes and others, 2022b)</a:t>
            </a:r>
            <a:r>
              <a:rPr lang="zh-CN" altLang="en-US" sz="2400" dirty="0" smtClean="0"/>
              <a:t>。</a:t>
            </a:r>
          </a:p>
          <a:p>
            <a:endParaRPr lang="zh-CN" altLang="en-US" sz="24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000108"/>
            <a:ext cx="3457613" cy="461665"/>
          </a:xfrm>
          <a:prstGeom prst="rect">
            <a:avLst/>
          </a:prstGeom>
        </p:spPr>
        <p:txBody>
          <a:bodyPr wrap="none">
            <a:spAutoFit/>
          </a:bodyPr>
          <a:lstStyle/>
          <a:p>
            <a:r>
              <a:rPr lang="zh-CN" altLang="en-US" sz="2400" b="1" dirty="0" smtClean="0"/>
              <a:t>自适应时间步</a:t>
            </a:r>
            <a:r>
              <a:rPr lang="en-US" sz="2400" b="1" dirty="0" smtClean="0"/>
              <a:t>(ATS)</a:t>
            </a:r>
            <a:r>
              <a:rPr lang="zh-CN" altLang="en-US" sz="2400" b="1" dirty="0" smtClean="0"/>
              <a:t>功能</a:t>
            </a:r>
            <a:endParaRPr lang="zh-CN" altLang="en-US" sz="2400" b="1" dirty="0"/>
          </a:p>
        </p:txBody>
      </p:sp>
      <p:pic>
        <p:nvPicPr>
          <p:cNvPr id="2049" name="Picture 1"/>
          <p:cNvPicPr>
            <a:picLocks noChangeAspect="1" noChangeArrowheads="1"/>
          </p:cNvPicPr>
          <p:nvPr/>
        </p:nvPicPr>
        <p:blipFill>
          <a:blip r:embed="rId2"/>
          <a:srcRect/>
          <a:stretch>
            <a:fillRect/>
          </a:stretch>
        </p:blipFill>
        <p:spPr bwMode="auto">
          <a:xfrm>
            <a:off x="209551" y="2285992"/>
            <a:ext cx="1905000" cy="1219200"/>
          </a:xfrm>
          <a:prstGeom prst="rect">
            <a:avLst/>
          </a:prstGeom>
          <a:noFill/>
          <a:ln w="9525">
            <a:noFill/>
            <a:miter lim="800000"/>
            <a:headEnd/>
            <a:tailEnd/>
          </a:ln>
          <a:effectLst/>
        </p:spPr>
      </p:pic>
      <p:sp>
        <p:nvSpPr>
          <p:cNvPr id="4" name="TextBox 3"/>
          <p:cNvSpPr txBox="1"/>
          <p:nvPr/>
        </p:nvSpPr>
        <p:spPr>
          <a:xfrm>
            <a:off x="142844" y="1714488"/>
            <a:ext cx="3429024" cy="461665"/>
          </a:xfrm>
          <a:prstGeom prst="rect">
            <a:avLst/>
          </a:prstGeom>
          <a:noFill/>
        </p:spPr>
        <p:txBody>
          <a:bodyPr wrap="square" rtlCol="0">
            <a:spAutoFit/>
          </a:bodyPr>
          <a:lstStyle/>
          <a:p>
            <a:r>
              <a:rPr lang="zh-CN" altLang="en-US" sz="2400" dirty="0" smtClean="0"/>
              <a:t>输入文件举例：</a:t>
            </a:r>
            <a:endParaRPr lang="zh-CN" altLang="en-US" sz="2400" dirty="0"/>
          </a:p>
        </p:txBody>
      </p:sp>
      <p:pic>
        <p:nvPicPr>
          <p:cNvPr id="2050" name="Picture 2"/>
          <p:cNvPicPr>
            <a:picLocks noChangeAspect="1" noChangeArrowheads="1"/>
          </p:cNvPicPr>
          <p:nvPr/>
        </p:nvPicPr>
        <p:blipFill>
          <a:blip r:embed="rId3"/>
          <a:srcRect/>
          <a:stretch>
            <a:fillRect/>
          </a:stretch>
        </p:blipFill>
        <p:spPr bwMode="auto">
          <a:xfrm>
            <a:off x="209551" y="3500438"/>
            <a:ext cx="4505325" cy="13144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428860" y="2714620"/>
            <a:ext cx="3764172" cy="769441"/>
          </a:xfrm>
          <a:prstGeom prst="rect">
            <a:avLst/>
          </a:prstGeom>
        </p:spPr>
        <p:txBody>
          <a:bodyPr wrap="none">
            <a:spAutoFit/>
          </a:bodyPr>
          <a:lstStyle/>
          <a:p>
            <a:r>
              <a:rPr lang="en-US" sz="4400" b="1" dirty="0" smtClean="0"/>
              <a:t>GWF</a:t>
            </a:r>
            <a:r>
              <a:rPr lang="zh-CN" altLang="en-US" sz="4400" b="1" dirty="0" smtClean="0"/>
              <a:t>模型输入</a:t>
            </a:r>
            <a:endParaRPr lang="zh-CN" altLang="en-US" sz="4400" b="1"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 y="1071546"/>
            <a:ext cx="2464136" cy="523220"/>
          </a:xfrm>
          <a:prstGeom prst="rect">
            <a:avLst/>
          </a:prstGeom>
        </p:spPr>
        <p:txBody>
          <a:bodyPr wrap="none">
            <a:spAutoFit/>
          </a:bodyPr>
          <a:lstStyle/>
          <a:p>
            <a:r>
              <a:rPr lang="en-US" sz="2800" b="1" dirty="0" smtClean="0"/>
              <a:t>GWF</a:t>
            </a:r>
            <a:r>
              <a:rPr lang="zh-CN" altLang="en-US" sz="2800" b="1" dirty="0" smtClean="0"/>
              <a:t>模型输入</a:t>
            </a:r>
            <a:endParaRPr lang="zh-CN" altLang="en-US" sz="2800" b="1" dirty="0"/>
          </a:p>
        </p:txBody>
      </p:sp>
      <p:sp>
        <p:nvSpPr>
          <p:cNvPr id="3" name="TextBox 2"/>
          <p:cNvSpPr txBox="1"/>
          <p:nvPr/>
        </p:nvSpPr>
        <p:spPr>
          <a:xfrm>
            <a:off x="0" y="1708737"/>
            <a:ext cx="9144000" cy="4708981"/>
          </a:xfrm>
          <a:prstGeom prst="rect">
            <a:avLst/>
          </a:prstGeom>
          <a:noFill/>
        </p:spPr>
        <p:txBody>
          <a:bodyPr wrap="square" rtlCol="0">
            <a:spAutoFit/>
          </a:bodyPr>
          <a:lstStyle/>
          <a:p>
            <a:pPr algn="just">
              <a:lnSpc>
                <a:spcPct val="150000"/>
              </a:lnSpc>
            </a:pPr>
            <a:r>
              <a:rPr lang="en-US" sz="2000" dirty="0" smtClean="0"/>
              <a:t>GWF</a:t>
            </a:r>
            <a:r>
              <a:rPr lang="zh-CN" altLang="en-US" sz="2000" dirty="0" smtClean="0"/>
              <a:t>模型在模拟名称文件的</a:t>
            </a:r>
            <a:r>
              <a:rPr lang="en-US" sz="2000" dirty="0" smtClean="0"/>
              <a:t>MODELS</a:t>
            </a:r>
            <a:r>
              <a:rPr lang="zh-CN" altLang="en-US" sz="2000" dirty="0" smtClean="0"/>
              <a:t>块的</a:t>
            </a:r>
            <a:r>
              <a:rPr lang="en-US" sz="2000" dirty="0" smtClean="0"/>
              <a:t>GWF</a:t>
            </a:r>
            <a:r>
              <a:rPr lang="zh-CN" altLang="en-US" sz="2000" dirty="0" smtClean="0"/>
              <a:t>入口加入模拟（主程序）。</a:t>
            </a:r>
          </a:p>
          <a:p>
            <a:pPr algn="just">
              <a:lnSpc>
                <a:spcPct val="150000"/>
              </a:lnSpc>
            </a:pPr>
            <a:r>
              <a:rPr lang="en-US" sz="2000" dirty="0" smtClean="0"/>
              <a:t>MODFLOW6</a:t>
            </a:r>
            <a:r>
              <a:rPr lang="zh-CN" altLang="en-US" sz="2000" dirty="0" smtClean="0"/>
              <a:t>的</a:t>
            </a:r>
            <a:r>
              <a:rPr lang="en-US" sz="2000" dirty="0" smtClean="0"/>
              <a:t>GWF</a:t>
            </a:r>
            <a:r>
              <a:rPr lang="zh-CN" altLang="en-US" sz="2000" dirty="0" smtClean="0"/>
              <a:t>模型有</a:t>
            </a:r>
            <a:r>
              <a:rPr lang="en-US" sz="2000" dirty="0" smtClean="0"/>
              <a:t>3</a:t>
            </a:r>
            <a:r>
              <a:rPr lang="zh-CN" altLang="en-US" sz="2000" dirty="0" smtClean="0"/>
              <a:t>种空间离散方法：</a:t>
            </a:r>
            <a:r>
              <a:rPr lang="en-US" sz="2000" dirty="0" smtClean="0">
                <a:solidFill>
                  <a:srgbClr val="FF0000"/>
                </a:solidFill>
              </a:rPr>
              <a:t>DIS (</a:t>
            </a:r>
            <a:r>
              <a:rPr lang="zh-CN" altLang="en-US" sz="2000" dirty="0" smtClean="0">
                <a:solidFill>
                  <a:srgbClr val="FF0000"/>
                </a:solidFill>
              </a:rPr>
              <a:t>结构网格</a:t>
            </a:r>
            <a:r>
              <a:rPr lang="en-US" altLang="zh-CN" sz="2000" dirty="0" smtClean="0">
                <a:solidFill>
                  <a:srgbClr val="FF0000"/>
                </a:solidFill>
              </a:rPr>
              <a:t>)</a:t>
            </a:r>
            <a:r>
              <a:rPr lang="en-US" sz="2000" dirty="0" smtClean="0">
                <a:solidFill>
                  <a:srgbClr val="FF0000"/>
                </a:solidFill>
              </a:rPr>
              <a:t>, DISV (</a:t>
            </a:r>
            <a:r>
              <a:rPr lang="zh-CN" altLang="en-US" sz="2000" dirty="0" smtClean="0">
                <a:solidFill>
                  <a:srgbClr val="FF0000"/>
                </a:solidFill>
              </a:rPr>
              <a:t>非结构网格</a:t>
            </a:r>
            <a:r>
              <a:rPr lang="en-US" altLang="zh-CN" sz="2000" dirty="0" smtClean="0">
                <a:solidFill>
                  <a:srgbClr val="FF0000"/>
                </a:solidFill>
              </a:rPr>
              <a:t>)</a:t>
            </a:r>
            <a:r>
              <a:rPr lang="en-US" sz="2000" dirty="0" smtClean="0">
                <a:solidFill>
                  <a:srgbClr val="FF0000"/>
                </a:solidFill>
              </a:rPr>
              <a:t>, DISU (USG</a:t>
            </a:r>
            <a:r>
              <a:rPr lang="zh-CN" altLang="en-US" sz="2000" dirty="0" smtClean="0">
                <a:solidFill>
                  <a:srgbClr val="FF0000"/>
                </a:solidFill>
              </a:rPr>
              <a:t>模型没有的）。</a:t>
            </a:r>
          </a:p>
          <a:p>
            <a:pPr algn="just">
              <a:lnSpc>
                <a:spcPct val="150000"/>
              </a:lnSpc>
            </a:pPr>
            <a:r>
              <a:rPr lang="zh-CN" altLang="en-US" sz="2000" b="1" dirty="0" smtClean="0"/>
              <a:t>给</a:t>
            </a:r>
            <a:r>
              <a:rPr lang="en-US" sz="2000" b="1" dirty="0" smtClean="0"/>
              <a:t>MODFLOW</a:t>
            </a:r>
            <a:r>
              <a:rPr lang="zh-CN" altLang="en-US" sz="2000" b="1" dirty="0" smtClean="0"/>
              <a:t>用户的建议</a:t>
            </a:r>
          </a:p>
          <a:p>
            <a:pPr algn="just">
              <a:lnSpc>
                <a:spcPct val="150000"/>
              </a:lnSpc>
            </a:pPr>
            <a:r>
              <a:rPr lang="en-US" sz="2000" dirty="0" smtClean="0"/>
              <a:t>MODFLOW6</a:t>
            </a:r>
            <a:r>
              <a:rPr lang="zh-CN" altLang="en-US" sz="2000" dirty="0" smtClean="0"/>
              <a:t>包含了</a:t>
            </a:r>
            <a:r>
              <a:rPr lang="en-US" sz="2000" dirty="0" smtClean="0"/>
              <a:t>MOFLOW-2005, MODFLOW-NWT, MODFLOW-USG</a:t>
            </a:r>
            <a:r>
              <a:rPr lang="zh-CN" altLang="en-US" sz="2000" dirty="0" smtClean="0"/>
              <a:t>和</a:t>
            </a:r>
            <a:r>
              <a:rPr lang="en-US" sz="2000" dirty="0" smtClean="0"/>
              <a:t>MODFLOW-LGR</a:t>
            </a:r>
            <a:r>
              <a:rPr lang="zh-CN" altLang="en-US" sz="2000" dirty="0" smtClean="0"/>
              <a:t>的大部分功能，但</a:t>
            </a:r>
            <a:r>
              <a:rPr lang="en-US" sz="2000" dirty="0" smtClean="0"/>
              <a:t>MODFLOW6</a:t>
            </a:r>
            <a:r>
              <a:rPr lang="zh-CN" altLang="en-US" sz="2000" dirty="0" smtClean="0"/>
              <a:t>的一些软件包分解、改名和删除了，一些功能由于内存限制不再使用了，如</a:t>
            </a:r>
            <a:r>
              <a:rPr lang="en-US" sz="2000" dirty="0" smtClean="0"/>
              <a:t>GWF</a:t>
            </a:r>
            <a:r>
              <a:rPr lang="zh-CN" altLang="en-US" sz="2000" dirty="0" smtClean="0"/>
              <a:t>模型</a:t>
            </a:r>
            <a:r>
              <a:rPr lang="en-US" sz="2000" dirty="0" smtClean="0"/>
              <a:t>quasi-3d confining units</a:t>
            </a:r>
            <a:r>
              <a:rPr lang="zh-CN" altLang="en-US" sz="2000" dirty="0" smtClean="0"/>
              <a:t>。</a:t>
            </a:r>
          </a:p>
          <a:p>
            <a:pPr algn="just">
              <a:lnSpc>
                <a:spcPct val="150000"/>
              </a:lnSpc>
            </a:pPr>
            <a:r>
              <a:rPr lang="zh-CN" altLang="en-US" sz="2000" dirty="0" smtClean="0"/>
              <a:t>列举了</a:t>
            </a:r>
            <a:r>
              <a:rPr lang="en-US" sz="2000" dirty="0" smtClean="0"/>
              <a:t>MODFLOW6</a:t>
            </a:r>
            <a:r>
              <a:rPr lang="zh-CN" altLang="en-US" sz="2000" dirty="0" smtClean="0"/>
              <a:t>与之前版本的</a:t>
            </a:r>
            <a:r>
              <a:rPr lang="en-US" sz="2000" dirty="0" smtClean="0"/>
              <a:t>MODFLOW</a:t>
            </a:r>
            <a:r>
              <a:rPr lang="zh-CN" altLang="en-US" sz="2000" dirty="0" smtClean="0"/>
              <a:t>的主要差别</a:t>
            </a:r>
            <a:r>
              <a:rPr lang="en-US" sz="2000" dirty="0" smtClean="0"/>
              <a:t>(</a:t>
            </a:r>
            <a:r>
              <a:rPr lang="en-US" sz="2000" dirty="0" err="1" smtClean="0"/>
              <a:t>Langevin</a:t>
            </a:r>
            <a:r>
              <a:rPr lang="en-US" sz="2000" dirty="0" smtClean="0"/>
              <a:t> and others (2017))</a:t>
            </a:r>
            <a:r>
              <a:rPr lang="zh-CN" altLang="en-US" sz="2000" dirty="0" smtClean="0"/>
              <a:t>：</a:t>
            </a:r>
            <a:r>
              <a:rPr lang="en-US" sz="2000" dirty="0" smtClean="0">
                <a:solidFill>
                  <a:srgbClr val="FF0000"/>
                </a:solidFill>
              </a:rPr>
              <a:t>P16~19</a:t>
            </a:r>
            <a:r>
              <a:rPr lang="zh-CN" altLang="en-US" sz="2000" dirty="0" smtClean="0">
                <a:solidFill>
                  <a:srgbClr val="FF0000"/>
                </a:solidFill>
              </a:rPr>
              <a:t>，共</a:t>
            </a:r>
            <a:r>
              <a:rPr lang="en-US" sz="2000" dirty="0" smtClean="0">
                <a:solidFill>
                  <a:srgbClr val="FF0000"/>
                </a:solidFill>
              </a:rPr>
              <a:t>20</a:t>
            </a:r>
            <a:r>
              <a:rPr lang="zh-CN" altLang="en-US" sz="2000" dirty="0" smtClean="0">
                <a:solidFill>
                  <a:srgbClr val="FF0000"/>
                </a:solidFill>
              </a:rPr>
              <a:t>条。</a:t>
            </a:r>
          </a:p>
          <a:p>
            <a:pPr algn="just">
              <a:lnSpc>
                <a:spcPct val="150000"/>
              </a:lnSpc>
            </a:pPr>
            <a:r>
              <a:rPr lang="zh-CN" altLang="en-US" sz="2000" dirty="0" smtClean="0"/>
              <a:t>输入输出文件和用户与计算机交互方面也有一些不同，</a:t>
            </a:r>
            <a:r>
              <a:rPr lang="zh-CN" altLang="en-US" sz="2000" dirty="0" smtClean="0">
                <a:solidFill>
                  <a:srgbClr val="FF0000"/>
                </a:solidFill>
              </a:rPr>
              <a:t>见</a:t>
            </a:r>
            <a:r>
              <a:rPr lang="en-US" sz="2000" dirty="0" smtClean="0">
                <a:solidFill>
                  <a:srgbClr val="FF0000"/>
                </a:solidFill>
              </a:rPr>
              <a:t>P19~20</a:t>
            </a:r>
            <a:r>
              <a:rPr lang="zh-CN" altLang="en-US" sz="2000" dirty="0" smtClean="0">
                <a:solidFill>
                  <a:srgbClr val="FF0000"/>
                </a:solidFill>
              </a:rPr>
              <a:t>，共</a:t>
            </a:r>
            <a:r>
              <a:rPr lang="en-US" sz="2000" dirty="0" smtClean="0">
                <a:solidFill>
                  <a:srgbClr val="FF0000"/>
                </a:solidFill>
              </a:rPr>
              <a:t>9</a:t>
            </a:r>
            <a:r>
              <a:rPr lang="zh-CN" altLang="en-US" sz="2000" dirty="0" smtClean="0">
                <a:solidFill>
                  <a:srgbClr val="FF0000"/>
                </a:solidFill>
              </a:rPr>
              <a:t>条。</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2844" y="1714488"/>
            <a:ext cx="3569182" cy="461665"/>
          </a:xfrm>
          <a:prstGeom prst="rect">
            <a:avLst/>
          </a:prstGeom>
        </p:spPr>
        <p:txBody>
          <a:bodyPr wrap="none">
            <a:spAutoFit/>
          </a:bodyPr>
          <a:lstStyle/>
          <a:p>
            <a:r>
              <a:rPr lang="zh-CN" altLang="en-US" sz="2400" b="1" dirty="0" smtClean="0"/>
              <a:t>数组输入</a:t>
            </a:r>
            <a:r>
              <a:rPr lang="en-US" sz="2400" b="1" dirty="0" smtClean="0"/>
              <a:t>(READARRAY)</a:t>
            </a:r>
            <a:endParaRPr lang="zh-CN" altLang="en-US" sz="2400" b="1" dirty="0"/>
          </a:p>
        </p:txBody>
      </p:sp>
      <p:sp>
        <p:nvSpPr>
          <p:cNvPr id="3" name="矩形 2"/>
          <p:cNvSpPr/>
          <p:nvPr/>
        </p:nvSpPr>
        <p:spPr>
          <a:xfrm>
            <a:off x="-32" y="1071546"/>
            <a:ext cx="2464136" cy="523220"/>
          </a:xfrm>
          <a:prstGeom prst="rect">
            <a:avLst/>
          </a:prstGeom>
        </p:spPr>
        <p:txBody>
          <a:bodyPr wrap="none">
            <a:spAutoFit/>
          </a:bodyPr>
          <a:lstStyle/>
          <a:p>
            <a:r>
              <a:rPr lang="en-US" sz="2800" b="1" dirty="0" smtClean="0"/>
              <a:t>GWF</a:t>
            </a:r>
            <a:r>
              <a:rPr lang="zh-CN" altLang="en-US" sz="2800" b="1" dirty="0" smtClean="0"/>
              <a:t>模型输入</a:t>
            </a:r>
            <a:endParaRPr lang="zh-CN" altLang="en-US" sz="2800" b="1" dirty="0"/>
          </a:p>
        </p:txBody>
      </p:sp>
      <p:sp>
        <p:nvSpPr>
          <p:cNvPr id="4" name="矩形 3"/>
          <p:cNvSpPr/>
          <p:nvPr/>
        </p:nvSpPr>
        <p:spPr>
          <a:xfrm>
            <a:off x="-32" y="2285992"/>
            <a:ext cx="2668103" cy="400110"/>
          </a:xfrm>
          <a:prstGeom prst="rect">
            <a:avLst/>
          </a:prstGeom>
        </p:spPr>
        <p:txBody>
          <a:bodyPr wrap="none">
            <a:spAutoFit/>
          </a:bodyPr>
          <a:lstStyle/>
          <a:p>
            <a:r>
              <a:rPr lang="en-US" sz="2000" b="1" dirty="0" smtClean="0"/>
              <a:t>DATA</a:t>
            </a:r>
            <a:r>
              <a:rPr lang="zh-CN" altLang="en-US" sz="2000" b="1" dirty="0" smtClean="0"/>
              <a:t>块的输入指令：</a:t>
            </a:r>
            <a:endParaRPr lang="zh-CN" altLang="en-US" sz="2000" b="1" dirty="0"/>
          </a:p>
        </p:txBody>
      </p:sp>
      <p:pic>
        <p:nvPicPr>
          <p:cNvPr id="5" name="图片 4"/>
          <p:cNvPicPr/>
          <p:nvPr/>
        </p:nvPicPr>
        <p:blipFill>
          <a:blip r:embed="rId2"/>
          <a:srcRect/>
          <a:stretch>
            <a:fillRect/>
          </a:stretch>
        </p:blipFill>
        <p:spPr bwMode="auto">
          <a:xfrm>
            <a:off x="2643174" y="2285992"/>
            <a:ext cx="3286148" cy="1071570"/>
          </a:xfrm>
          <a:prstGeom prst="rect">
            <a:avLst/>
          </a:prstGeom>
          <a:noFill/>
          <a:ln w="9525">
            <a:noFill/>
            <a:miter lim="800000"/>
            <a:headEnd/>
            <a:tailEnd/>
          </a:ln>
        </p:spPr>
      </p:pic>
      <p:sp>
        <p:nvSpPr>
          <p:cNvPr id="9217" name="Rectangle 1"/>
          <p:cNvSpPr>
            <a:spLocks noChangeArrowheads="1"/>
          </p:cNvSpPr>
          <p:nvPr/>
        </p:nvSpPr>
        <p:spPr bwMode="auto">
          <a:xfrm>
            <a:off x="-318029" y="3314642"/>
            <a:ext cx="2889765" cy="40011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306388"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smtClean="0">
                <a:ln>
                  <a:noFill/>
                </a:ln>
                <a:solidFill>
                  <a:schemeClr val="tx1"/>
                </a:solidFill>
                <a:effectLst/>
                <a:latin typeface="Arial" pitchFamily="34" charset="0"/>
                <a:ea typeface="宋体" pitchFamily="2" charset="-122"/>
                <a:cs typeface="Times New Roman" pitchFamily="18" charset="0"/>
              </a:rPr>
              <a:t>READARRAY</a:t>
            </a:r>
            <a:r>
              <a:rPr kumimoji="0" lang="zh-CN" altLang="en-US" sz="20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控制行</a:t>
            </a:r>
            <a:endParaRPr kumimoji="0" lang="zh-CN" altLang="en-US" sz="32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pic>
        <p:nvPicPr>
          <p:cNvPr id="7" name="图片 6"/>
          <p:cNvPicPr/>
          <p:nvPr/>
        </p:nvPicPr>
        <p:blipFill>
          <a:blip r:embed="rId3"/>
          <a:srcRect/>
          <a:stretch>
            <a:fillRect/>
          </a:stretch>
        </p:blipFill>
        <p:spPr bwMode="auto">
          <a:xfrm>
            <a:off x="0" y="3786190"/>
            <a:ext cx="9144000" cy="264320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2844" y="1643050"/>
            <a:ext cx="3363998" cy="461665"/>
          </a:xfrm>
          <a:prstGeom prst="rect">
            <a:avLst/>
          </a:prstGeom>
        </p:spPr>
        <p:txBody>
          <a:bodyPr wrap="none">
            <a:spAutoFit/>
          </a:bodyPr>
          <a:lstStyle/>
          <a:p>
            <a:r>
              <a:rPr lang="en-US" sz="2400" b="1" dirty="0" smtClean="0"/>
              <a:t>READARRAY</a:t>
            </a:r>
            <a:r>
              <a:rPr lang="zh-CN" altLang="en-US" sz="2400" b="1" dirty="0" smtClean="0"/>
              <a:t>变量描述</a:t>
            </a:r>
            <a:endParaRPr lang="zh-CN" altLang="en-US" sz="2400" dirty="0"/>
          </a:p>
        </p:txBody>
      </p:sp>
      <p:sp>
        <p:nvSpPr>
          <p:cNvPr id="3" name="矩形 2"/>
          <p:cNvSpPr/>
          <p:nvPr/>
        </p:nvSpPr>
        <p:spPr>
          <a:xfrm>
            <a:off x="142844" y="1071546"/>
            <a:ext cx="3569182" cy="461665"/>
          </a:xfrm>
          <a:prstGeom prst="rect">
            <a:avLst/>
          </a:prstGeom>
        </p:spPr>
        <p:txBody>
          <a:bodyPr wrap="none">
            <a:spAutoFit/>
          </a:bodyPr>
          <a:lstStyle/>
          <a:p>
            <a:r>
              <a:rPr lang="zh-CN" altLang="en-US" sz="2400" b="1" dirty="0" smtClean="0"/>
              <a:t>数组输入</a:t>
            </a:r>
            <a:r>
              <a:rPr lang="en-US" sz="2400" b="1" dirty="0" smtClean="0"/>
              <a:t>(READARRAY)</a:t>
            </a:r>
            <a:endParaRPr lang="zh-CN" altLang="en-US" sz="2400" b="1" dirty="0"/>
          </a:p>
        </p:txBody>
      </p:sp>
      <p:pic>
        <p:nvPicPr>
          <p:cNvPr id="4" name="图片 3"/>
          <p:cNvPicPr/>
          <p:nvPr/>
        </p:nvPicPr>
        <p:blipFill>
          <a:blip r:embed="rId2"/>
          <a:srcRect/>
          <a:stretch>
            <a:fillRect/>
          </a:stretch>
        </p:blipFill>
        <p:spPr bwMode="auto">
          <a:xfrm>
            <a:off x="428596" y="2143116"/>
            <a:ext cx="8286808" cy="450059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2844" y="1643050"/>
            <a:ext cx="9001156" cy="830997"/>
          </a:xfrm>
          <a:prstGeom prst="rect">
            <a:avLst/>
          </a:prstGeom>
        </p:spPr>
        <p:txBody>
          <a:bodyPr wrap="square">
            <a:spAutoFit/>
          </a:bodyPr>
          <a:lstStyle/>
          <a:p>
            <a:r>
              <a:rPr lang="zh-CN" altLang="en-US" sz="2400" dirty="0" smtClean="0"/>
              <a:t>表</a:t>
            </a:r>
            <a:r>
              <a:rPr lang="en-US" sz="2400" dirty="0" smtClean="0"/>
              <a:t>4 IPRN</a:t>
            </a:r>
            <a:r>
              <a:rPr lang="zh-CN" altLang="en-US" sz="2400" dirty="0" smtClean="0"/>
              <a:t>代码及对应的数组读取格式，这些编码决定了用户提供的数组是如何写到列表文件的。</a:t>
            </a:r>
            <a:endParaRPr lang="zh-CN" altLang="en-US" sz="2400" dirty="0"/>
          </a:p>
        </p:txBody>
      </p:sp>
      <p:sp>
        <p:nvSpPr>
          <p:cNvPr id="3" name="矩形 2"/>
          <p:cNvSpPr/>
          <p:nvPr/>
        </p:nvSpPr>
        <p:spPr>
          <a:xfrm>
            <a:off x="19339" y="1142984"/>
            <a:ext cx="2838149" cy="400110"/>
          </a:xfrm>
          <a:prstGeom prst="rect">
            <a:avLst/>
          </a:prstGeom>
        </p:spPr>
        <p:txBody>
          <a:bodyPr wrap="none">
            <a:spAutoFit/>
          </a:bodyPr>
          <a:lstStyle/>
          <a:p>
            <a:r>
              <a:rPr lang="en-US" sz="2000" b="1" dirty="0" smtClean="0"/>
              <a:t>READARRAY</a:t>
            </a:r>
            <a:r>
              <a:rPr lang="zh-CN" altLang="en-US" sz="2000" b="1" dirty="0" smtClean="0"/>
              <a:t>变量描述</a:t>
            </a:r>
            <a:endParaRPr lang="zh-CN" altLang="en-US" sz="2000" dirty="0"/>
          </a:p>
        </p:txBody>
      </p:sp>
      <p:pic>
        <p:nvPicPr>
          <p:cNvPr id="7169" name="Picture 1"/>
          <p:cNvPicPr>
            <a:picLocks noChangeAspect="1" noChangeArrowheads="1"/>
          </p:cNvPicPr>
          <p:nvPr/>
        </p:nvPicPr>
        <p:blipFill>
          <a:blip r:embed="rId2"/>
          <a:srcRect/>
          <a:stretch>
            <a:fillRect/>
          </a:stretch>
        </p:blipFill>
        <p:spPr bwMode="auto">
          <a:xfrm>
            <a:off x="428596" y="2643182"/>
            <a:ext cx="3852661" cy="3714776"/>
          </a:xfrm>
          <a:prstGeom prst="rect">
            <a:avLst/>
          </a:prstGeom>
          <a:noFill/>
          <a:ln w="9525">
            <a:noFill/>
            <a:miter lim="800000"/>
            <a:headEnd/>
            <a:tailEnd/>
          </a:ln>
          <a:effectLst/>
        </p:spPr>
      </p:pic>
      <p:pic>
        <p:nvPicPr>
          <p:cNvPr id="7170" name="Picture 2"/>
          <p:cNvPicPr>
            <a:picLocks noChangeAspect="1" noChangeArrowheads="1"/>
          </p:cNvPicPr>
          <p:nvPr/>
        </p:nvPicPr>
        <p:blipFill>
          <a:blip r:embed="rId3"/>
          <a:srcRect/>
          <a:stretch>
            <a:fillRect/>
          </a:stretch>
        </p:blipFill>
        <p:spPr bwMode="auto">
          <a:xfrm>
            <a:off x="4572000" y="2643182"/>
            <a:ext cx="3714776" cy="408394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01221" y="1671568"/>
            <a:ext cx="2756267" cy="400110"/>
          </a:xfrm>
          <a:prstGeom prst="rect">
            <a:avLst/>
          </a:prstGeom>
        </p:spPr>
        <p:txBody>
          <a:bodyPr wrap="none">
            <a:spAutoFit/>
          </a:bodyPr>
          <a:lstStyle/>
          <a:p>
            <a:r>
              <a:rPr lang="en-US" sz="2000" dirty="0" smtClean="0"/>
              <a:t>IC</a:t>
            </a:r>
            <a:r>
              <a:rPr lang="zh-CN" altLang="en-US" sz="2000" dirty="0" smtClean="0"/>
              <a:t>软件的</a:t>
            </a:r>
            <a:r>
              <a:rPr lang="en-US" sz="2000" dirty="0" smtClean="0"/>
              <a:t>GRIDDATA</a:t>
            </a:r>
            <a:r>
              <a:rPr lang="zh-CN" altLang="en-US" sz="2000" dirty="0" smtClean="0"/>
              <a:t>块</a:t>
            </a:r>
            <a:endParaRPr lang="zh-CN" altLang="en-US" sz="2000" dirty="0"/>
          </a:p>
        </p:txBody>
      </p:sp>
      <p:sp>
        <p:nvSpPr>
          <p:cNvPr id="3" name="矩形 2"/>
          <p:cNvSpPr/>
          <p:nvPr/>
        </p:nvSpPr>
        <p:spPr>
          <a:xfrm>
            <a:off x="142844" y="1071546"/>
            <a:ext cx="3569182" cy="461665"/>
          </a:xfrm>
          <a:prstGeom prst="rect">
            <a:avLst/>
          </a:prstGeom>
        </p:spPr>
        <p:txBody>
          <a:bodyPr wrap="none">
            <a:spAutoFit/>
          </a:bodyPr>
          <a:lstStyle/>
          <a:p>
            <a:r>
              <a:rPr lang="zh-CN" altLang="en-US" sz="2400" b="1" dirty="0" smtClean="0"/>
              <a:t>数组输入</a:t>
            </a:r>
            <a:r>
              <a:rPr lang="en-US" sz="2400" b="1" dirty="0" smtClean="0"/>
              <a:t>(READARRAY)</a:t>
            </a:r>
            <a:endParaRPr lang="zh-CN" altLang="en-US" sz="2400" b="1" dirty="0"/>
          </a:p>
        </p:txBody>
      </p:sp>
      <p:pic>
        <p:nvPicPr>
          <p:cNvPr id="6145" name="Picture 1"/>
          <p:cNvPicPr>
            <a:picLocks noChangeAspect="1" noChangeArrowheads="1"/>
          </p:cNvPicPr>
          <p:nvPr/>
        </p:nvPicPr>
        <p:blipFill>
          <a:blip r:embed="rId2"/>
          <a:srcRect/>
          <a:stretch>
            <a:fillRect/>
          </a:stretch>
        </p:blipFill>
        <p:spPr bwMode="auto">
          <a:xfrm>
            <a:off x="3000364" y="1714488"/>
            <a:ext cx="3033712" cy="893363"/>
          </a:xfrm>
          <a:prstGeom prst="rect">
            <a:avLst/>
          </a:prstGeom>
          <a:noFill/>
          <a:ln w="9525">
            <a:noFill/>
            <a:miter lim="800000"/>
            <a:headEnd/>
            <a:tailEnd/>
          </a:ln>
          <a:effectLst/>
        </p:spPr>
      </p:pic>
      <p:sp>
        <p:nvSpPr>
          <p:cNvPr id="5" name="矩形 4"/>
          <p:cNvSpPr/>
          <p:nvPr/>
        </p:nvSpPr>
        <p:spPr>
          <a:xfrm>
            <a:off x="71406" y="2643182"/>
            <a:ext cx="9215502" cy="707886"/>
          </a:xfrm>
          <a:prstGeom prst="rect">
            <a:avLst/>
          </a:prstGeom>
        </p:spPr>
        <p:txBody>
          <a:bodyPr wrap="square">
            <a:spAutoFit/>
          </a:bodyPr>
          <a:lstStyle/>
          <a:p>
            <a:r>
              <a:rPr lang="zh-CN" altLang="en-US" sz="2000" dirty="0" smtClean="0"/>
              <a:t>如果有可选的</a:t>
            </a:r>
            <a:r>
              <a:rPr lang="en-US" sz="2000" dirty="0" smtClean="0"/>
              <a:t>LAYERED</a:t>
            </a:r>
            <a:r>
              <a:rPr lang="zh-CN" altLang="en-US" sz="2000" dirty="0" smtClean="0"/>
              <a:t>关键词，则分层给定</a:t>
            </a:r>
            <a:r>
              <a:rPr lang="zh-CN" altLang="en-US" sz="2000" dirty="0" smtClean="0">
                <a:solidFill>
                  <a:srgbClr val="FF0000"/>
                </a:solidFill>
              </a:rPr>
              <a:t>初始水头条件</a:t>
            </a:r>
            <a:r>
              <a:rPr lang="zh-CN" altLang="en-US" sz="2000" dirty="0" smtClean="0"/>
              <a:t>，适用于</a:t>
            </a:r>
            <a:r>
              <a:rPr lang="en-US" sz="2000" dirty="0" smtClean="0"/>
              <a:t>DIS</a:t>
            </a:r>
            <a:r>
              <a:rPr lang="zh-CN" altLang="en-US" sz="2000" dirty="0" smtClean="0"/>
              <a:t>和</a:t>
            </a:r>
            <a:r>
              <a:rPr lang="en-US" sz="2000" dirty="0" smtClean="0"/>
              <a:t>DISV</a:t>
            </a:r>
            <a:r>
              <a:rPr lang="zh-CN" altLang="en-US" sz="2000" dirty="0" smtClean="0"/>
              <a:t>，</a:t>
            </a:r>
            <a:r>
              <a:rPr lang="en-US" sz="2000" dirty="0" smtClean="0"/>
              <a:t>DISU</a:t>
            </a:r>
            <a:r>
              <a:rPr lang="zh-CN" altLang="en-US" sz="2000" dirty="0" smtClean="0"/>
              <a:t>不设置分层初始值。</a:t>
            </a:r>
            <a:endParaRPr lang="zh-CN" altLang="en-US" sz="2000" dirty="0"/>
          </a:p>
        </p:txBody>
      </p:sp>
      <p:pic>
        <p:nvPicPr>
          <p:cNvPr id="6146" name="Picture 2"/>
          <p:cNvPicPr>
            <a:picLocks noChangeAspect="1" noChangeArrowheads="1"/>
          </p:cNvPicPr>
          <p:nvPr/>
        </p:nvPicPr>
        <p:blipFill>
          <a:blip r:embed="rId3"/>
          <a:srcRect/>
          <a:stretch>
            <a:fillRect/>
          </a:stretch>
        </p:blipFill>
        <p:spPr bwMode="auto">
          <a:xfrm>
            <a:off x="3052790" y="3357562"/>
            <a:ext cx="2947970" cy="1214446"/>
          </a:xfrm>
          <a:prstGeom prst="rect">
            <a:avLst/>
          </a:prstGeom>
          <a:noFill/>
          <a:ln w="9525">
            <a:noFill/>
            <a:miter lim="800000"/>
            <a:headEnd/>
            <a:tailEnd/>
          </a:ln>
          <a:effectLst/>
        </p:spPr>
      </p:pic>
      <p:sp>
        <p:nvSpPr>
          <p:cNvPr id="7" name="TextBox 6"/>
          <p:cNvSpPr txBox="1"/>
          <p:nvPr/>
        </p:nvSpPr>
        <p:spPr>
          <a:xfrm>
            <a:off x="142844" y="4714884"/>
            <a:ext cx="5286412" cy="400110"/>
          </a:xfrm>
          <a:prstGeom prst="rect">
            <a:avLst/>
          </a:prstGeom>
          <a:noFill/>
        </p:spPr>
        <p:txBody>
          <a:bodyPr wrap="square" rtlCol="0">
            <a:spAutoFit/>
          </a:bodyPr>
          <a:lstStyle/>
          <a:p>
            <a:r>
              <a:rPr lang="zh-CN" altLang="en-US" sz="2000" dirty="0" smtClean="0"/>
              <a:t>对整个</a:t>
            </a:r>
            <a:r>
              <a:rPr lang="en-US" sz="2000" dirty="0" err="1" smtClean="0"/>
              <a:t>str</a:t>
            </a:r>
            <a:r>
              <a:rPr lang="zh-CN" altLang="en-US" sz="2000" dirty="0" smtClean="0"/>
              <a:t>数组设置初始值，则：</a:t>
            </a:r>
          </a:p>
        </p:txBody>
      </p:sp>
      <p:pic>
        <p:nvPicPr>
          <p:cNvPr id="6147" name="Picture 3"/>
          <p:cNvPicPr>
            <a:picLocks noChangeAspect="1" noChangeArrowheads="1"/>
          </p:cNvPicPr>
          <p:nvPr/>
        </p:nvPicPr>
        <p:blipFill>
          <a:blip r:embed="rId4"/>
          <a:srcRect/>
          <a:stretch>
            <a:fillRect/>
          </a:stretch>
        </p:blipFill>
        <p:spPr bwMode="auto">
          <a:xfrm>
            <a:off x="2357422" y="5214950"/>
            <a:ext cx="5372100" cy="4953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4282" y="1714488"/>
            <a:ext cx="7358114" cy="3416320"/>
          </a:xfrm>
          <a:prstGeom prst="rect">
            <a:avLst/>
          </a:prstGeom>
        </p:spPr>
        <p:txBody>
          <a:bodyPr wrap="square">
            <a:spAutoFit/>
          </a:bodyPr>
          <a:lstStyle/>
          <a:p>
            <a:pPr>
              <a:lnSpc>
                <a:spcPct val="150000"/>
              </a:lnSpc>
            </a:pPr>
            <a:r>
              <a:rPr lang="zh-CN" altLang="en-US" sz="2400" dirty="0" smtClean="0">
                <a:latin typeface="黑体" pitchFamily="49" charset="-122"/>
                <a:ea typeface="黑体" pitchFamily="49" charset="-122"/>
              </a:rPr>
              <a:t>还有一些数组输入的说明如下：</a:t>
            </a:r>
          </a:p>
          <a:p>
            <a:pPr>
              <a:lnSpc>
                <a:spcPct val="150000"/>
              </a:lnSpc>
              <a:buFont typeface="Wingdings" pitchFamily="2" charset="2"/>
              <a:buChar char="l"/>
            </a:pPr>
            <a:r>
              <a:rPr lang="en-US" sz="2400" dirty="0" smtClean="0">
                <a:latin typeface="黑体" pitchFamily="49" charset="-122"/>
                <a:ea typeface="黑体" pitchFamily="49" charset="-122"/>
              </a:rPr>
              <a:t>List</a:t>
            </a:r>
            <a:r>
              <a:rPr lang="zh-CN" altLang="en-US" sz="2400" dirty="0" smtClean="0">
                <a:latin typeface="黑体" pitchFamily="49" charset="-122"/>
                <a:ea typeface="黑体" pitchFamily="49" charset="-122"/>
              </a:rPr>
              <a:t>输入</a:t>
            </a:r>
          </a:p>
          <a:p>
            <a:pPr>
              <a:lnSpc>
                <a:spcPct val="150000"/>
              </a:lnSpc>
              <a:buFont typeface="Wingdings" pitchFamily="2" charset="2"/>
              <a:buChar char="l"/>
            </a:pPr>
            <a:r>
              <a:rPr lang="zh-CN" altLang="en-US" sz="2400" dirty="0" smtClean="0">
                <a:latin typeface="黑体" pitchFamily="49" charset="-122"/>
                <a:ea typeface="黑体" pitchFamily="49" charset="-122"/>
              </a:rPr>
              <a:t>长度和时间单位（英制单位和国际单位）</a:t>
            </a:r>
          </a:p>
          <a:p>
            <a:pPr>
              <a:lnSpc>
                <a:spcPct val="150000"/>
              </a:lnSpc>
              <a:buFont typeface="Wingdings" pitchFamily="2" charset="2"/>
              <a:buChar char="l"/>
            </a:pPr>
            <a:r>
              <a:rPr lang="zh-CN" altLang="en-US" sz="2400" dirty="0" smtClean="0">
                <a:latin typeface="黑体" pitchFamily="49" charset="-122"/>
                <a:ea typeface="黑体" pitchFamily="49" charset="-122"/>
              </a:rPr>
              <a:t>恒定态模拟</a:t>
            </a:r>
          </a:p>
          <a:p>
            <a:pPr>
              <a:lnSpc>
                <a:spcPct val="150000"/>
              </a:lnSpc>
              <a:buFont typeface="Wingdings" pitchFamily="2" charset="2"/>
              <a:buChar char="l"/>
            </a:pPr>
            <a:r>
              <a:rPr lang="zh-CN" altLang="en-US" sz="2400" dirty="0" smtClean="0">
                <a:latin typeface="黑体" pitchFamily="49" charset="-122"/>
                <a:ea typeface="黑体" pitchFamily="49" charset="-122"/>
              </a:rPr>
              <a:t>水体收支</a:t>
            </a:r>
          </a:p>
          <a:p>
            <a:pPr>
              <a:lnSpc>
                <a:spcPct val="150000"/>
              </a:lnSpc>
              <a:buFont typeface="Wingdings" pitchFamily="2" charset="2"/>
              <a:buChar char="l"/>
            </a:pPr>
            <a:r>
              <a:rPr lang="en-US" sz="2400" dirty="0" smtClean="0">
                <a:latin typeface="黑体" pitchFamily="49" charset="-122"/>
                <a:ea typeface="黑体" pitchFamily="49" charset="-122"/>
              </a:rPr>
              <a:t>Cell-by-Cell</a:t>
            </a:r>
            <a:r>
              <a:rPr lang="zh-CN" altLang="en-US" sz="2400" dirty="0" smtClean="0">
                <a:latin typeface="黑体" pitchFamily="49" charset="-122"/>
                <a:ea typeface="黑体" pitchFamily="49" charset="-122"/>
              </a:rPr>
              <a:t>流动</a:t>
            </a:r>
            <a:endParaRPr lang="zh-CN" altLang="en-US" sz="2400" dirty="0">
              <a:latin typeface="黑体" pitchFamily="49" charset="-122"/>
              <a:ea typeface="黑体" pitchFamily="49" charset="-122"/>
            </a:endParaRPr>
          </a:p>
        </p:txBody>
      </p:sp>
      <p:sp>
        <p:nvSpPr>
          <p:cNvPr id="3" name="矩形 2"/>
          <p:cNvSpPr/>
          <p:nvPr/>
        </p:nvSpPr>
        <p:spPr>
          <a:xfrm>
            <a:off x="142844" y="1071546"/>
            <a:ext cx="3569182" cy="461665"/>
          </a:xfrm>
          <a:prstGeom prst="rect">
            <a:avLst/>
          </a:prstGeom>
        </p:spPr>
        <p:txBody>
          <a:bodyPr wrap="none">
            <a:spAutoFit/>
          </a:bodyPr>
          <a:lstStyle/>
          <a:p>
            <a:r>
              <a:rPr lang="zh-CN" altLang="en-US" sz="2400" b="1" dirty="0" smtClean="0"/>
              <a:t>数组输入</a:t>
            </a:r>
            <a:r>
              <a:rPr lang="en-US" sz="2400" b="1" dirty="0" smtClean="0"/>
              <a:t>(READARRAY)</a:t>
            </a:r>
            <a:endParaRPr lang="zh-CN" altLang="en-US" sz="2400" b="1"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1406" y="1038509"/>
            <a:ext cx="2747868" cy="461665"/>
          </a:xfrm>
          <a:prstGeom prst="rect">
            <a:avLst/>
          </a:prstGeom>
        </p:spPr>
        <p:txBody>
          <a:bodyPr wrap="none">
            <a:spAutoFit/>
          </a:bodyPr>
          <a:lstStyle/>
          <a:p>
            <a:r>
              <a:rPr lang="en-US" sz="2400" b="1" dirty="0" smtClean="0"/>
              <a:t>GWF</a:t>
            </a:r>
            <a:r>
              <a:rPr lang="zh-CN" altLang="en-US" sz="2400" b="1" dirty="0" smtClean="0"/>
              <a:t>模型名称文件</a:t>
            </a:r>
            <a:endParaRPr lang="zh-CN" altLang="en-US" sz="2400" b="1" dirty="0"/>
          </a:p>
        </p:txBody>
      </p:sp>
      <p:pic>
        <p:nvPicPr>
          <p:cNvPr id="45058" name="Picture 2"/>
          <p:cNvPicPr>
            <a:picLocks noChangeAspect="1" noChangeArrowheads="1"/>
          </p:cNvPicPr>
          <p:nvPr/>
        </p:nvPicPr>
        <p:blipFill>
          <a:blip r:embed="rId2"/>
          <a:srcRect/>
          <a:stretch>
            <a:fillRect/>
          </a:stretch>
        </p:blipFill>
        <p:spPr bwMode="auto">
          <a:xfrm>
            <a:off x="0" y="1643050"/>
            <a:ext cx="2857520" cy="3320009"/>
          </a:xfrm>
          <a:prstGeom prst="rect">
            <a:avLst/>
          </a:prstGeom>
          <a:noFill/>
          <a:ln w="9525">
            <a:noFill/>
            <a:miter lim="800000"/>
            <a:headEnd/>
            <a:tailEnd/>
          </a:ln>
          <a:effectLst/>
        </p:spPr>
      </p:pic>
      <p:pic>
        <p:nvPicPr>
          <p:cNvPr id="45059" name="Picture 3"/>
          <p:cNvPicPr>
            <a:picLocks noChangeAspect="1" noChangeArrowheads="1"/>
          </p:cNvPicPr>
          <p:nvPr/>
        </p:nvPicPr>
        <p:blipFill>
          <a:blip r:embed="rId3"/>
          <a:srcRect/>
          <a:stretch>
            <a:fillRect/>
          </a:stretch>
        </p:blipFill>
        <p:spPr bwMode="auto">
          <a:xfrm>
            <a:off x="2928926" y="1643050"/>
            <a:ext cx="6191293" cy="3714776"/>
          </a:xfrm>
          <a:prstGeom prst="rect">
            <a:avLst/>
          </a:prstGeom>
          <a:noFill/>
          <a:ln w="9525">
            <a:noFill/>
            <a:miter lim="800000"/>
            <a:headEnd/>
            <a:tailEnd/>
          </a:ln>
          <a:effectLst/>
        </p:spPr>
      </p:pic>
      <p:sp>
        <p:nvSpPr>
          <p:cNvPr id="5" name="TextBox 4"/>
          <p:cNvSpPr txBox="1"/>
          <p:nvPr/>
        </p:nvSpPr>
        <p:spPr>
          <a:xfrm>
            <a:off x="2786050" y="1242940"/>
            <a:ext cx="2143140" cy="400110"/>
          </a:xfrm>
          <a:prstGeom prst="rect">
            <a:avLst/>
          </a:prstGeom>
          <a:noFill/>
        </p:spPr>
        <p:txBody>
          <a:bodyPr wrap="square" rtlCol="0">
            <a:spAutoFit/>
          </a:bodyPr>
          <a:lstStyle/>
          <a:p>
            <a:r>
              <a:rPr lang="zh-CN" altLang="en-US" sz="2000" b="1" dirty="0" smtClean="0"/>
              <a:t>变量介绍：</a:t>
            </a:r>
            <a:endParaRPr lang="zh-CN" altLang="en-US" sz="2000" b="1"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1406" y="1038509"/>
            <a:ext cx="2747868" cy="461665"/>
          </a:xfrm>
          <a:prstGeom prst="rect">
            <a:avLst/>
          </a:prstGeom>
        </p:spPr>
        <p:txBody>
          <a:bodyPr wrap="none">
            <a:spAutoFit/>
          </a:bodyPr>
          <a:lstStyle/>
          <a:p>
            <a:r>
              <a:rPr lang="en-US" sz="2400" b="1" dirty="0" smtClean="0"/>
              <a:t>GWF</a:t>
            </a:r>
            <a:r>
              <a:rPr lang="zh-CN" altLang="en-US" sz="2400" b="1" dirty="0" smtClean="0"/>
              <a:t>模型名称文件</a:t>
            </a:r>
            <a:endParaRPr lang="zh-CN" altLang="en-US" sz="2400" b="1" dirty="0"/>
          </a:p>
        </p:txBody>
      </p:sp>
      <p:pic>
        <p:nvPicPr>
          <p:cNvPr id="46082" name="Picture 2"/>
          <p:cNvPicPr>
            <a:picLocks noChangeAspect="1" noChangeArrowheads="1"/>
          </p:cNvPicPr>
          <p:nvPr/>
        </p:nvPicPr>
        <p:blipFill>
          <a:blip r:embed="rId2"/>
          <a:srcRect/>
          <a:stretch>
            <a:fillRect/>
          </a:stretch>
        </p:blipFill>
        <p:spPr bwMode="auto">
          <a:xfrm>
            <a:off x="2428860" y="2214554"/>
            <a:ext cx="6715140" cy="2525069"/>
          </a:xfrm>
          <a:prstGeom prst="rect">
            <a:avLst/>
          </a:prstGeom>
          <a:noFill/>
          <a:ln w="9525">
            <a:noFill/>
            <a:miter lim="800000"/>
            <a:headEnd/>
            <a:tailEnd/>
          </a:ln>
          <a:effectLst/>
        </p:spPr>
      </p:pic>
      <p:pic>
        <p:nvPicPr>
          <p:cNvPr id="4" name="Picture 2"/>
          <p:cNvPicPr>
            <a:picLocks noChangeAspect="1" noChangeArrowheads="1"/>
          </p:cNvPicPr>
          <p:nvPr/>
        </p:nvPicPr>
        <p:blipFill>
          <a:blip r:embed="rId3"/>
          <a:srcRect/>
          <a:stretch>
            <a:fillRect/>
          </a:stretch>
        </p:blipFill>
        <p:spPr bwMode="auto">
          <a:xfrm>
            <a:off x="1" y="1571612"/>
            <a:ext cx="2500298" cy="2904970"/>
          </a:xfrm>
          <a:prstGeom prst="rect">
            <a:avLst/>
          </a:prstGeom>
          <a:noFill/>
          <a:ln w="9525">
            <a:noFill/>
            <a:miter lim="800000"/>
            <a:headEnd/>
            <a:tailEnd/>
          </a:ln>
          <a:effectLst/>
        </p:spPr>
      </p:pic>
      <p:sp>
        <p:nvSpPr>
          <p:cNvPr id="6" name="TextBox 5"/>
          <p:cNvSpPr txBox="1"/>
          <p:nvPr/>
        </p:nvSpPr>
        <p:spPr>
          <a:xfrm>
            <a:off x="2500298" y="1714488"/>
            <a:ext cx="2143140" cy="400110"/>
          </a:xfrm>
          <a:prstGeom prst="rect">
            <a:avLst/>
          </a:prstGeom>
          <a:noFill/>
        </p:spPr>
        <p:txBody>
          <a:bodyPr wrap="square" rtlCol="0">
            <a:spAutoFit/>
          </a:bodyPr>
          <a:lstStyle/>
          <a:p>
            <a:r>
              <a:rPr lang="zh-CN" altLang="en-US" sz="2000" b="1" dirty="0" smtClean="0"/>
              <a:t>变量介绍：</a:t>
            </a:r>
            <a:endParaRPr lang="zh-CN" altLang="en-US" sz="2000" b="1"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5720" y="1928802"/>
            <a:ext cx="8358246" cy="2308324"/>
          </a:xfrm>
          <a:prstGeom prst="rect">
            <a:avLst/>
          </a:prstGeom>
        </p:spPr>
        <p:txBody>
          <a:bodyPr wrap="square">
            <a:spAutoFit/>
          </a:bodyPr>
          <a:lstStyle/>
          <a:p>
            <a:r>
              <a:rPr lang="zh-CN" altLang="en-US" sz="2400" dirty="0" smtClean="0"/>
              <a:t>需要</a:t>
            </a:r>
            <a:r>
              <a:rPr lang="en-US" sz="2400" dirty="0" smtClean="0">
                <a:solidFill>
                  <a:srgbClr val="FF0000"/>
                </a:solidFill>
              </a:rPr>
              <a:t>mfsim.nam</a:t>
            </a:r>
            <a:r>
              <a:rPr lang="zh-CN" altLang="en-US" sz="2400" dirty="0" smtClean="0"/>
              <a:t>文件，否则终止运行。</a:t>
            </a:r>
            <a:endParaRPr lang="en-US" altLang="zh-CN" sz="2400" dirty="0" smtClean="0"/>
          </a:p>
          <a:p>
            <a:endParaRPr lang="en-US" altLang="zh-CN" sz="2400" dirty="0" smtClean="0"/>
          </a:p>
          <a:p>
            <a:r>
              <a:rPr lang="zh-CN" altLang="en-US" sz="2400" dirty="0" smtClean="0"/>
              <a:t>可以查询运行参数：</a:t>
            </a:r>
          </a:p>
          <a:p>
            <a:r>
              <a:rPr lang="en-US" sz="2400" dirty="0" smtClean="0"/>
              <a:t>mf6.exe –h</a:t>
            </a:r>
          </a:p>
          <a:p>
            <a:endParaRPr lang="zh-CN" altLang="en-US" sz="2400" dirty="0" smtClean="0"/>
          </a:p>
          <a:p>
            <a:r>
              <a:rPr lang="zh-CN" altLang="en-US" sz="2400" dirty="0" smtClean="0"/>
              <a:t>运行过程创建输出文件</a:t>
            </a:r>
            <a:r>
              <a:rPr lang="en-US" sz="2400" dirty="0" smtClean="0">
                <a:solidFill>
                  <a:srgbClr val="FF0000"/>
                </a:solidFill>
              </a:rPr>
              <a:t>mfsim.lst</a:t>
            </a:r>
            <a:endParaRPr lang="zh-CN" altLang="en-US" sz="2400" dirty="0">
              <a:solidFill>
                <a:srgbClr val="FF0000"/>
              </a:solidFill>
            </a:endParaRPr>
          </a:p>
        </p:txBody>
      </p:sp>
      <p:sp>
        <p:nvSpPr>
          <p:cNvPr id="3" name="矩形 2"/>
          <p:cNvSpPr/>
          <p:nvPr/>
        </p:nvSpPr>
        <p:spPr>
          <a:xfrm>
            <a:off x="214282" y="1071546"/>
            <a:ext cx="1627369" cy="523220"/>
          </a:xfrm>
          <a:prstGeom prst="rect">
            <a:avLst/>
          </a:prstGeom>
        </p:spPr>
        <p:txBody>
          <a:bodyPr wrap="none">
            <a:spAutoFit/>
          </a:bodyPr>
          <a:lstStyle/>
          <a:p>
            <a:r>
              <a:rPr lang="zh-CN" altLang="en-US" sz="2800" b="1" dirty="0" smtClean="0"/>
              <a:t>运行模拟</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1406" y="1038509"/>
            <a:ext cx="2747868" cy="461665"/>
          </a:xfrm>
          <a:prstGeom prst="rect">
            <a:avLst/>
          </a:prstGeom>
        </p:spPr>
        <p:txBody>
          <a:bodyPr wrap="none">
            <a:spAutoFit/>
          </a:bodyPr>
          <a:lstStyle/>
          <a:p>
            <a:r>
              <a:rPr lang="en-US" sz="2400" b="1" dirty="0" smtClean="0"/>
              <a:t>GWF</a:t>
            </a:r>
            <a:r>
              <a:rPr lang="zh-CN" altLang="en-US" sz="2400" b="1" dirty="0" smtClean="0"/>
              <a:t>模型名称文件</a:t>
            </a:r>
            <a:endParaRPr lang="zh-CN" altLang="en-US" sz="2400" b="1" dirty="0"/>
          </a:p>
        </p:txBody>
      </p:sp>
      <p:sp>
        <p:nvSpPr>
          <p:cNvPr id="3" name="矩形 2"/>
          <p:cNvSpPr/>
          <p:nvPr/>
        </p:nvSpPr>
        <p:spPr>
          <a:xfrm>
            <a:off x="3571868" y="1000108"/>
            <a:ext cx="5572164" cy="830997"/>
          </a:xfrm>
          <a:prstGeom prst="rect">
            <a:avLst/>
          </a:prstGeom>
        </p:spPr>
        <p:txBody>
          <a:bodyPr wrap="square">
            <a:spAutoFit/>
          </a:bodyPr>
          <a:lstStyle/>
          <a:p>
            <a:r>
              <a:rPr lang="zh-CN" altLang="en-US" sz="2400" dirty="0" smtClean="0"/>
              <a:t>表</a:t>
            </a:r>
            <a:r>
              <a:rPr lang="en-US" sz="2400" dirty="0" smtClean="0"/>
              <a:t>5 </a:t>
            </a:r>
            <a:r>
              <a:rPr lang="en-US" sz="2400" dirty="0" err="1" smtClean="0"/>
              <a:t>Ftype</a:t>
            </a:r>
            <a:r>
              <a:rPr lang="zh-CN" altLang="en-US" sz="2400" dirty="0" smtClean="0"/>
              <a:t>值，</a:t>
            </a:r>
            <a:r>
              <a:rPr lang="en-US" sz="2400" dirty="0" err="1" smtClean="0"/>
              <a:t>Pname</a:t>
            </a:r>
            <a:r>
              <a:rPr lang="zh-CN" altLang="en-US" sz="2400" dirty="0" smtClean="0"/>
              <a:t>列表示软件包名称是否以名称文件提供。</a:t>
            </a:r>
            <a:endParaRPr lang="zh-CN" altLang="en-US" sz="2400" dirty="0"/>
          </a:p>
        </p:txBody>
      </p:sp>
      <p:pic>
        <p:nvPicPr>
          <p:cNvPr id="47106" name="Picture 2"/>
          <p:cNvPicPr>
            <a:picLocks noChangeAspect="1" noChangeArrowheads="1"/>
          </p:cNvPicPr>
          <p:nvPr/>
        </p:nvPicPr>
        <p:blipFill>
          <a:blip r:embed="rId2"/>
          <a:srcRect/>
          <a:stretch>
            <a:fillRect/>
          </a:stretch>
        </p:blipFill>
        <p:spPr bwMode="auto">
          <a:xfrm>
            <a:off x="63488" y="1500174"/>
            <a:ext cx="3508380" cy="5143536"/>
          </a:xfrm>
          <a:prstGeom prst="rect">
            <a:avLst/>
          </a:prstGeom>
          <a:noFill/>
          <a:ln w="9525">
            <a:noFill/>
            <a:miter lim="800000"/>
            <a:headEnd/>
            <a:tailEnd/>
          </a:ln>
          <a:effectLst/>
        </p:spPr>
      </p:pic>
      <p:pic>
        <p:nvPicPr>
          <p:cNvPr id="47107" name="Picture 3"/>
          <p:cNvPicPr>
            <a:picLocks noChangeAspect="1" noChangeArrowheads="1"/>
          </p:cNvPicPr>
          <p:nvPr/>
        </p:nvPicPr>
        <p:blipFill>
          <a:blip r:embed="rId3"/>
          <a:srcRect/>
          <a:stretch>
            <a:fillRect/>
          </a:stretch>
        </p:blipFill>
        <p:spPr bwMode="auto">
          <a:xfrm>
            <a:off x="4238625" y="2357430"/>
            <a:ext cx="4905375" cy="4295775"/>
          </a:xfrm>
          <a:prstGeom prst="rect">
            <a:avLst/>
          </a:prstGeom>
          <a:noFill/>
          <a:ln w="9525">
            <a:noFill/>
            <a:miter lim="800000"/>
            <a:headEnd/>
            <a:tailEnd/>
          </a:ln>
          <a:effectLst/>
        </p:spPr>
      </p:pic>
      <p:cxnSp>
        <p:nvCxnSpPr>
          <p:cNvPr id="7" name="直接连接符 6"/>
          <p:cNvCxnSpPr/>
          <p:nvPr/>
        </p:nvCxnSpPr>
        <p:spPr>
          <a:xfrm>
            <a:off x="4214810" y="6357958"/>
            <a:ext cx="2714644" cy="15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3968" y="1000108"/>
            <a:ext cx="3365024" cy="461665"/>
          </a:xfrm>
          <a:prstGeom prst="rect">
            <a:avLst/>
          </a:prstGeom>
        </p:spPr>
        <p:txBody>
          <a:bodyPr wrap="none">
            <a:spAutoFit/>
          </a:bodyPr>
          <a:lstStyle/>
          <a:p>
            <a:r>
              <a:rPr lang="zh-CN" altLang="en-US" sz="2400" b="1" dirty="0" smtClean="0"/>
              <a:t>结构网格离散</a:t>
            </a:r>
            <a:r>
              <a:rPr lang="en-US" sz="2400" b="1" dirty="0" smtClean="0"/>
              <a:t>(DIS)</a:t>
            </a:r>
            <a:r>
              <a:rPr lang="zh-CN" altLang="en-US" sz="2400" b="1" dirty="0" smtClean="0"/>
              <a:t>输入</a:t>
            </a:r>
            <a:endParaRPr lang="zh-CN" altLang="en-US" sz="2400" b="1" dirty="0"/>
          </a:p>
        </p:txBody>
      </p:sp>
      <p:pic>
        <p:nvPicPr>
          <p:cNvPr id="48130" name="Picture 2"/>
          <p:cNvPicPr>
            <a:picLocks noChangeAspect="1" noChangeArrowheads="1"/>
          </p:cNvPicPr>
          <p:nvPr/>
        </p:nvPicPr>
        <p:blipFill>
          <a:blip r:embed="rId2"/>
          <a:srcRect/>
          <a:stretch>
            <a:fillRect/>
          </a:stretch>
        </p:blipFill>
        <p:spPr bwMode="auto">
          <a:xfrm>
            <a:off x="-32" y="1481121"/>
            <a:ext cx="3714744" cy="5218331"/>
          </a:xfrm>
          <a:prstGeom prst="rect">
            <a:avLst/>
          </a:prstGeom>
          <a:noFill/>
          <a:ln w="9525">
            <a:noFill/>
            <a:miter lim="800000"/>
            <a:headEnd/>
            <a:tailEnd/>
          </a:ln>
          <a:effectLst/>
        </p:spPr>
      </p:pic>
      <p:pic>
        <p:nvPicPr>
          <p:cNvPr id="48131" name="Picture 3"/>
          <p:cNvPicPr>
            <a:picLocks noChangeAspect="1" noChangeArrowheads="1"/>
          </p:cNvPicPr>
          <p:nvPr/>
        </p:nvPicPr>
        <p:blipFill>
          <a:blip r:embed="rId3"/>
          <a:srcRect/>
          <a:stretch>
            <a:fillRect/>
          </a:stretch>
        </p:blipFill>
        <p:spPr bwMode="auto">
          <a:xfrm>
            <a:off x="2643206" y="2000240"/>
            <a:ext cx="6500826" cy="2699346"/>
          </a:xfrm>
          <a:prstGeom prst="rect">
            <a:avLst/>
          </a:prstGeom>
          <a:noFill/>
          <a:ln w="9525">
            <a:noFill/>
            <a:miter lim="800000"/>
            <a:headEnd/>
            <a:tailEnd/>
          </a:ln>
          <a:effectLst/>
        </p:spPr>
      </p:pic>
      <p:sp>
        <p:nvSpPr>
          <p:cNvPr id="5" name="TextBox 4"/>
          <p:cNvSpPr txBox="1"/>
          <p:nvPr/>
        </p:nvSpPr>
        <p:spPr>
          <a:xfrm>
            <a:off x="3786182" y="1500174"/>
            <a:ext cx="2000264" cy="461665"/>
          </a:xfrm>
          <a:prstGeom prst="rect">
            <a:avLst/>
          </a:prstGeom>
          <a:noFill/>
        </p:spPr>
        <p:txBody>
          <a:bodyPr wrap="square" rtlCol="0">
            <a:spAutoFit/>
          </a:bodyPr>
          <a:lstStyle/>
          <a:p>
            <a:r>
              <a:rPr lang="zh-CN" altLang="en-US" sz="2400" b="1" dirty="0" smtClean="0"/>
              <a:t>变量介绍</a:t>
            </a:r>
            <a:endParaRPr lang="zh-CN" altLang="en-US" sz="2400" b="1"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srcRect/>
          <a:stretch>
            <a:fillRect/>
          </a:stretch>
        </p:blipFill>
        <p:spPr bwMode="auto">
          <a:xfrm>
            <a:off x="-32" y="1481121"/>
            <a:ext cx="3714744" cy="5218331"/>
          </a:xfrm>
          <a:prstGeom prst="rect">
            <a:avLst/>
          </a:prstGeom>
          <a:noFill/>
          <a:ln w="9525">
            <a:noFill/>
            <a:miter lim="800000"/>
            <a:headEnd/>
            <a:tailEnd/>
          </a:ln>
          <a:effectLst/>
        </p:spPr>
      </p:pic>
      <p:sp>
        <p:nvSpPr>
          <p:cNvPr id="3" name="矩形 2"/>
          <p:cNvSpPr/>
          <p:nvPr/>
        </p:nvSpPr>
        <p:spPr>
          <a:xfrm>
            <a:off x="63968" y="1000108"/>
            <a:ext cx="3365024" cy="461665"/>
          </a:xfrm>
          <a:prstGeom prst="rect">
            <a:avLst/>
          </a:prstGeom>
        </p:spPr>
        <p:txBody>
          <a:bodyPr wrap="none">
            <a:spAutoFit/>
          </a:bodyPr>
          <a:lstStyle/>
          <a:p>
            <a:r>
              <a:rPr lang="zh-CN" altLang="en-US" sz="2400" b="1" dirty="0" smtClean="0"/>
              <a:t>结构网格离散</a:t>
            </a:r>
            <a:r>
              <a:rPr lang="en-US" sz="2400" b="1" dirty="0" smtClean="0"/>
              <a:t>(DIS)</a:t>
            </a:r>
            <a:r>
              <a:rPr lang="zh-CN" altLang="en-US" sz="2400" b="1" dirty="0" smtClean="0"/>
              <a:t>输入</a:t>
            </a:r>
            <a:endParaRPr lang="zh-CN" altLang="en-US" sz="2400" b="1" dirty="0"/>
          </a:p>
        </p:txBody>
      </p:sp>
      <p:pic>
        <p:nvPicPr>
          <p:cNvPr id="49154" name="Picture 2"/>
          <p:cNvPicPr>
            <a:picLocks noChangeAspect="1" noChangeArrowheads="1"/>
          </p:cNvPicPr>
          <p:nvPr/>
        </p:nvPicPr>
        <p:blipFill>
          <a:blip r:embed="rId3"/>
          <a:srcRect/>
          <a:stretch>
            <a:fillRect/>
          </a:stretch>
        </p:blipFill>
        <p:spPr bwMode="auto">
          <a:xfrm>
            <a:off x="2786050" y="2128726"/>
            <a:ext cx="3429024" cy="585894"/>
          </a:xfrm>
          <a:prstGeom prst="rect">
            <a:avLst/>
          </a:prstGeom>
          <a:noFill/>
          <a:ln w="9525">
            <a:noFill/>
            <a:miter lim="800000"/>
            <a:headEnd/>
            <a:tailEnd/>
          </a:ln>
          <a:effectLst/>
        </p:spPr>
      </p:pic>
      <p:sp>
        <p:nvSpPr>
          <p:cNvPr id="5" name="TextBox 4"/>
          <p:cNvSpPr txBox="1"/>
          <p:nvPr/>
        </p:nvSpPr>
        <p:spPr>
          <a:xfrm>
            <a:off x="3714744" y="1571612"/>
            <a:ext cx="2000264" cy="461665"/>
          </a:xfrm>
          <a:prstGeom prst="rect">
            <a:avLst/>
          </a:prstGeom>
          <a:noFill/>
        </p:spPr>
        <p:txBody>
          <a:bodyPr wrap="square" rtlCol="0">
            <a:spAutoFit/>
          </a:bodyPr>
          <a:lstStyle/>
          <a:p>
            <a:r>
              <a:rPr lang="zh-CN" altLang="en-US" sz="2400" b="1" dirty="0" smtClean="0"/>
              <a:t>变量介绍</a:t>
            </a:r>
            <a:endParaRPr lang="zh-CN" altLang="en-US" sz="2400" b="1" dirty="0"/>
          </a:p>
        </p:txBody>
      </p:sp>
      <p:pic>
        <p:nvPicPr>
          <p:cNvPr id="49155" name="Picture 3"/>
          <p:cNvPicPr>
            <a:picLocks noChangeAspect="1" noChangeArrowheads="1"/>
          </p:cNvPicPr>
          <p:nvPr/>
        </p:nvPicPr>
        <p:blipFill>
          <a:blip r:embed="rId4"/>
          <a:srcRect/>
          <a:stretch>
            <a:fillRect/>
          </a:stretch>
        </p:blipFill>
        <p:spPr bwMode="auto">
          <a:xfrm>
            <a:off x="2786083" y="2714620"/>
            <a:ext cx="6357949" cy="304449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1406" y="1038509"/>
            <a:ext cx="3365024" cy="461665"/>
          </a:xfrm>
          <a:prstGeom prst="rect">
            <a:avLst/>
          </a:prstGeom>
        </p:spPr>
        <p:txBody>
          <a:bodyPr wrap="none">
            <a:spAutoFit/>
          </a:bodyPr>
          <a:lstStyle/>
          <a:p>
            <a:r>
              <a:rPr lang="zh-CN" altLang="en-US" sz="2400" dirty="0" smtClean="0"/>
              <a:t>结构网格离散</a:t>
            </a:r>
            <a:r>
              <a:rPr lang="en-US" sz="2400" dirty="0" smtClean="0"/>
              <a:t>(DIS)</a:t>
            </a:r>
            <a:r>
              <a:rPr lang="zh-CN" altLang="en-US" sz="2400" dirty="0" smtClean="0"/>
              <a:t>输入</a:t>
            </a:r>
            <a:endParaRPr lang="zh-CN" altLang="en-US" sz="2400" dirty="0"/>
          </a:p>
        </p:txBody>
      </p:sp>
      <p:pic>
        <p:nvPicPr>
          <p:cNvPr id="50178" name="Picture 2"/>
          <p:cNvPicPr>
            <a:picLocks noChangeAspect="1" noChangeArrowheads="1"/>
          </p:cNvPicPr>
          <p:nvPr/>
        </p:nvPicPr>
        <p:blipFill>
          <a:blip r:embed="rId2"/>
          <a:srcRect/>
          <a:stretch>
            <a:fillRect/>
          </a:stretch>
        </p:blipFill>
        <p:spPr bwMode="auto">
          <a:xfrm>
            <a:off x="3714744" y="928670"/>
            <a:ext cx="5214974" cy="5770070"/>
          </a:xfrm>
          <a:prstGeom prst="rect">
            <a:avLst/>
          </a:prstGeom>
          <a:noFill/>
          <a:ln w="9525">
            <a:noFill/>
            <a:miter lim="800000"/>
            <a:headEnd/>
            <a:tailEnd/>
          </a:ln>
          <a:effectLst/>
        </p:spPr>
      </p:pic>
      <p:sp>
        <p:nvSpPr>
          <p:cNvPr id="4" name="TextBox 3"/>
          <p:cNvSpPr txBox="1"/>
          <p:nvPr/>
        </p:nvSpPr>
        <p:spPr>
          <a:xfrm>
            <a:off x="0" y="1857364"/>
            <a:ext cx="3571868" cy="2862322"/>
          </a:xfrm>
          <a:prstGeom prst="rect">
            <a:avLst/>
          </a:prstGeom>
          <a:noFill/>
        </p:spPr>
        <p:txBody>
          <a:bodyPr wrap="square" rtlCol="0">
            <a:spAutoFit/>
          </a:bodyPr>
          <a:lstStyle/>
          <a:p>
            <a:pPr>
              <a:lnSpc>
                <a:spcPct val="150000"/>
              </a:lnSpc>
              <a:buFont typeface="Arial" pitchFamily="34" charset="0"/>
              <a:buChar char="•"/>
            </a:pPr>
            <a:r>
              <a:rPr lang="zh-CN" altLang="en-US" sz="2400" dirty="0" smtClean="0">
                <a:solidFill>
                  <a:srgbClr val="FF0000"/>
                </a:solidFill>
              </a:rPr>
              <a:t>结构网格的离散信息</a:t>
            </a:r>
            <a:r>
              <a:rPr lang="zh-CN" altLang="en-US" sz="2400" dirty="0" smtClean="0"/>
              <a:t>从定义为</a:t>
            </a:r>
            <a:r>
              <a:rPr lang="en-US" sz="2400" dirty="0" smtClean="0">
                <a:solidFill>
                  <a:srgbClr val="FF0000"/>
                </a:solidFill>
              </a:rPr>
              <a:t>DIS6</a:t>
            </a:r>
            <a:r>
              <a:rPr lang="zh-CN" altLang="en-US" sz="2400" dirty="0" smtClean="0"/>
              <a:t>的文件读取。</a:t>
            </a:r>
            <a:endParaRPr lang="en-US" altLang="zh-CN" sz="2400" dirty="0" smtClean="0"/>
          </a:p>
          <a:p>
            <a:pPr>
              <a:lnSpc>
                <a:spcPct val="150000"/>
              </a:lnSpc>
              <a:buFont typeface="Arial" pitchFamily="34" charset="0"/>
              <a:buChar char="•"/>
            </a:pPr>
            <a:r>
              <a:rPr lang="zh-CN" altLang="en-US" sz="2400" dirty="0" smtClean="0"/>
              <a:t>一个模型仅可以定义一种离散输入文件</a:t>
            </a:r>
            <a:r>
              <a:rPr lang="en-US" sz="2400" dirty="0" smtClean="0"/>
              <a:t>(</a:t>
            </a:r>
            <a:r>
              <a:rPr lang="en-US" sz="2400" dirty="0" smtClean="0">
                <a:solidFill>
                  <a:srgbClr val="FF0000"/>
                </a:solidFill>
              </a:rPr>
              <a:t>DISU6, DISV6</a:t>
            </a:r>
            <a:r>
              <a:rPr lang="zh-CN" altLang="en-US" sz="2400" dirty="0" smtClean="0">
                <a:solidFill>
                  <a:srgbClr val="FF0000"/>
                </a:solidFill>
              </a:rPr>
              <a:t>或者</a:t>
            </a:r>
            <a:r>
              <a:rPr lang="en-US" sz="2400" dirty="0" smtClean="0">
                <a:solidFill>
                  <a:srgbClr val="FF0000"/>
                </a:solidFill>
              </a:rPr>
              <a:t>DIS6</a:t>
            </a:r>
            <a:r>
              <a:rPr lang="en-US" sz="2400" dirty="0" smtClean="0"/>
              <a:t>)</a:t>
            </a:r>
            <a:r>
              <a:rPr lang="zh-CN" altLang="en-US" sz="2400" dirty="0" smtClean="0"/>
              <a:t>。</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 y="1000108"/>
            <a:ext cx="3365024" cy="461665"/>
          </a:xfrm>
          <a:prstGeom prst="rect">
            <a:avLst/>
          </a:prstGeom>
        </p:spPr>
        <p:txBody>
          <a:bodyPr wrap="none">
            <a:spAutoFit/>
          </a:bodyPr>
          <a:lstStyle/>
          <a:p>
            <a:r>
              <a:rPr lang="zh-CN" altLang="en-US" sz="2400" b="1" dirty="0" smtClean="0"/>
              <a:t>节点离散（</a:t>
            </a:r>
            <a:r>
              <a:rPr lang="en-US" sz="2400" b="1" dirty="0" smtClean="0"/>
              <a:t>DISV</a:t>
            </a:r>
            <a:r>
              <a:rPr lang="zh-CN" altLang="en-US" sz="2400" b="1" dirty="0" smtClean="0"/>
              <a:t>）输入</a:t>
            </a:r>
            <a:endParaRPr lang="zh-CN" altLang="en-US" sz="2400" b="1" dirty="0"/>
          </a:p>
        </p:txBody>
      </p:sp>
      <p:sp>
        <p:nvSpPr>
          <p:cNvPr id="3" name="TextBox 2"/>
          <p:cNvSpPr txBox="1"/>
          <p:nvPr/>
        </p:nvSpPr>
        <p:spPr>
          <a:xfrm>
            <a:off x="0" y="1428736"/>
            <a:ext cx="9144000" cy="1631216"/>
          </a:xfrm>
          <a:prstGeom prst="rect">
            <a:avLst/>
          </a:prstGeom>
          <a:noFill/>
        </p:spPr>
        <p:txBody>
          <a:bodyPr wrap="square" rtlCol="0">
            <a:spAutoFit/>
          </a:bodyPr>
          <a:lstStyle/>
          <a:p>
            <a:r>
              <a:rPr lang="zh-CN" altLang="en-US" sz="2000" dirty="0" smtClean="0"/>
              <a:t>结构网格的离散信息从定义为</a:t>
            </a:r>
            <a:r>
              <a:rPr lang="en-US" sz="2000" dirty="0" smtClean="0"/>
              <a:t>DISV6</a:t>
            </a:r>
            <a:r>
              <a:rPr lang="zh-CN" altLang="en-US" sz="2000" dirty="0" smtClean="0"/>
              <a:t>的文件读取，一个模型仅可以定义一种离散输入文件</a:t>
            </a:r>
            <a:r>
              <a:rPr lang="en-US" sz="2000" dirty="0" smtClean="0"/>
              <a:t>(DISU6, DISV6</a:t>
            </a:r>
            <a:r>
              <a:rPr lang="zh-CN" altLang="en-US" sz="2000" dirty="0" smtClean="0"/>
              <a:t>或者</a:t>
            </a:r>
            <a:r>
              <a:rPr lang="en-US" sz="2000" dirty="0" smtClean="0"/>
              <a:t>DIS6)</a:t>
            </a:r>
            <a:r>
              <a:rPr lang="zh-CN" altLang="en-US" sz="2000" dirty="0" smtClean="0"/>
              <a:t>。</a:t>
            </a:r>
          </a:p>
          <a:p>
            <a:r>
              <a:rPr lang="en-US" sz="2000" dirty="0" smtClean="0"/>
              <a:t>DISV</a:t>
            </a:r>
            <a:r>
              <a:rPr lang="zh-CN" altLang="en-US" sz="2000" dirty="0" smtClean="0"/>
              <a:t>软件包的</a:t>
            </a:r>
            <a:r>
              <a:rPr lang="zh-CN" altLang="en-US" sz="2000" dirty="0" smtClean="0">
                <a:solidFill>
                  <a:srgbClr val="FF0000"/>
                </a:solidFill>
              </a:rPr>
              <a:t>单元和单元节点的编号</a:t>
            </a:r>
            <a:r>
              <a:rPr lang="zh-CN" altLang="en-US" sz="2000" dirty="0" smtClean="0"/>
              <a:t>如图</a:t>
            </a:r>
            <a:r>
              <a:rPr lang="en-US" sz="2000" dirty="0" smtClean="0"/>
              <a:t>1</a:t>
            </a:r>
            <a:r>
              <a:rPr lang="zh-CN" altLang="en-US" sz="2000" dirty="0" smtClean="0"/>
              <a:t>。单元的节点列表必须是顺时针顺序。第</a:t>
            </a:r>
            <a:r>
              <a:rPr lang="en-US" sz="2000" dirty="0" smtClean="0"/>
              <a:t>1</a:t>
            </a:r>
            <a:r>
              <a:rPr lang="zh-CN" altLang="en-US" sz="2000" dirty="0" smtClean="0"/>
              <a:t>个节点号增加到节点列表的最后面，封闭多边形。因此，用户可决定是否封闭单元多边形。</a:t>
            </a:r>
            <a:endParaRPr lang="zh-CN" altLang="en-US" sz="2000" dirty="0"/>
          </a:p>
        </p:txBody>
      </p:sp>
      <p:pic>
        <p:nvPicPr>
          <p:cNvPr id="51202" name="Picture 2"/>
          <p:cNvPicPr>
            <a:picLocks noChangeAspect="1" noChangeArrowheads="1"/>
          </p:cNvPicPr>
          <p:nvPr/>
        </p:nvPicPr>
        <p:blipFill>
          <a:blip r:embed="rId2"/>
          <a:srcRect/>
          <a:stretch>
            <a:fillRect/>
          </a:stretch>
        </p:blipFill>
        <p:spPr bwMode="auto">
          <a:xfrm>
            <a:off x="1824561" y="2714620"/>
            <a:ext cx="4676265" cy="4000504"/>
          </a:xfrm>
          <a:prstGeom prst="rect">
            <a:avLst/>
          </a:prstGeom>
          <a:noFill/>
          <a:ln w="9525">
            <a:noFill/>
            <a:miter lim="800000"/>
            <a:headEnd/>
            <a:tailEnd/>
          </a:ln>
          <a:effectLst/>
        </p:spPr>
      </p:pic>
      <p:pic>
        <p:nvPicPr>
          <p:cNvPr id="51203" name="Picture 3"/>
          <p:cNvPicPr>
            <a:picLocks noChangeAspect="1" noChangeArrowheads="1"/>
          </p:cNvPicPr>
          <p:nvPr/>
        </p:nvPicPr>
        <p:blipFill>
          <a:blip r:embed="rId3"/>
          <a:srcRect/>
          <a:stretch>
            <a:fillRect/>
          </a:stretch>
        </p:blipFill>
        <p:spPr bwMode="auto">
          <a:xfrm>
            <a:off x="6500825" y="3714752"/>
            <a:ext cx="2627797" cy="1000132"/>
          </a:xfrm>
          <a:prstGeom prst="rect">
            <a:avLst/>
          </a:prstGeom>
          <a:noFill/>
          <a:ln w="9525">
            <a:noFill/>
            <a:miter lim="800000"/>
            <a:headEnd/>
            <a:tailEnd/>
          </a:ln>
          <a:effectLst/>
        </p:spPr>
      </p:pic>
      <p:sp>
        <p:nvSpPr>
          <p:cNvPr id="6" name="TextBox 5"/>
          <p:cNvSpPr txBox="1"/>
          <p:nvPr/>
        </p:nvSpPr>
        <p:spPr>
          <a:xfrm>
            <a:off x="6500826" y="5643578"/>
            <a:ext cx="2643174" cy="1015663"/>
          </a:xfrm>
          <a:prstGeom prst="rect">
            <a:avLst/>
          </a:prstGeom>
          <a:noFill/>
        </p:spPr>
        <p:txBody>
          <a:bodyPr wrap="square" rtlCol="0">
            <a:spAutoFit/>
          </a:bodyPr>
          <a:lstStyle/>
          <a:p>
            <a:r>
              <a:rPr lang="zh-CN" altLang="en-US" sz="2000" dirty="0" smtClean="0"/>
              <a:t>图</a:t>
            </a:r>
            <a:r>
              <a:rPr lang="en-US" sz="2000" dirty="0" smtClean="0"/>
              <a:t>1 </a:t>
            </a:r>
            <a:r>
              <a:rPr lang="zh-CN" altLang="en-US" sz="2000" dirty="0" smtClean="0"/>
              <a:t>使用节点离散软件包定义的节点和单元的编号示意图</a:t>
            </a:r>
            <a:endParaRPr lang="zh-CN" altLang="en-US" sz="2000"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57488" y="1000108"/>
            <a:ext cx="3906839" cy="523220"/>
          </a:xfrm>
          <a:prstGeom prst="rect">
            <a:avLst/>
          </a:prstGeom>
        </p:spPr>
        <p:txBody>
          <a:bodyPr wrap="none">
            <a:spAutoFit/>
          </a:bodyPr>
          <a:lstStyle/>
          <a:p>
            <a:r>
              <a:rPr lang="zh-CN" altLang="en-US" sz="2800" b="1" dirty="0" smtClean="0"/>
              <a:t>节点离散（</a:t>
            </a:r>
            <a:r>
              <a:rPr lang="en-US" sz="2800" b="1" dirty="0" smtClean="0"/>
              <a:t>DISV</a:t>
            </a:r>
            <a:r>
              <a:rPr lang="zh-CN" altLang="en-US" sz="2800" b="1" dirty="0" smtClean="0"/>
              <a:t>）输入</a:t>
            </a:r>
            <a:endParaRPr lang="zh-CN" altLang="en-US" sz="2800" b="1" dirty="0"/>
          </a:p>
        </p:txBody>
      </p:sp>
      <p:pic>
        <p:nvPicPr>
          <p:cNvPr id="52226" name="Picture 2"/>
          <p:cNvPicPr>
            <a:picLocks noChangeAspect="1" noChangeArrowheads="1"/>
          </p:cNvPicPr>
          <p:nvPr/>
        </p:nvPicPr>
        <p:blipFill>
          <a:blip r:embed="rId2"/>
          <a:srcRect/>
          <a:stretch>
            <a:fillRect/>
          </a:stretch>
        </p:blipFill>
        <p:spPr bwMode="auto">
          <a:xfrm>
            <a:off x="0" y="285728"/>
            <a:ext cx="2786050" cy="2115987"/>
          </a:xfrm>
          <a:prstGeom prst="rect">
            <a:avLst/>
          </a:prstGeom>
          <a:noFill/>
          <a:ln w="9525">
            <a:noFill/>
            <a:miter lim="800000"/>
            <a:headEnd/>
            <a:tailEnd/>
          </a:ln>
          <a:effectLst/>
        </p:spPr>
      </p:pic>
      <p:pic>
        <p:nvPicPr>
          <p:cNvPr id="52227" name="Picture 3"/>
          <p:cNvPicPr>
            <a:picLocks noChangeAspect="1" noChangeArrowheads="1"/>
          </p:cNvPicPr>
          <p:nvPr/>
        </p:nvPicPr>
        <p:blipFill>
          <a:blip r:embed="rId3"/>
          <a:srcRect/>
          <a:stretch>
            <a:fillRect/>
          </a:stretch>
        </p:blipFill>
        <p:spPr bwMode="auto">
          <a:xfrm>
            <a:off x="0" y="2500306"/>
            <a:ext cx="3288082" cy="4143404"/>
          </a:xfrm>
          <a:prstGeom prst="rect">
            <a:avLst/>
          </a:prstGeom>
          <a:noFill/>
          <a:ln w="9525">
            <a:noFill/>
            <a:miter lim="800000"/>
            <a:headEnd/>
            <a:tailEnd/>
          </a:ln>
          <a:effectLst/>
        </p:spPr>
      </p:pic>
      <p:pic>
        <p:nvPicPr>
          <p:cNvPr id="52228" name="Picture 4"/>
          <p:cNvPicPr>
            <a:picLocks noChangeAspect="1" noChangeArrowheads="1"/>
          </p:cNvPicPr>
          <p:nvPr/>
        </p:nvPicPr>
        <p:blipFill>
          <a:blip r:embed="rId4"/>
          <a:srcRect/>
          <a:stretch>
            <a:fillRect/>
          </a:stretch>
        </p:blipFill>
        <p:spPr bwMode="auto">
          <a:xfrm>
            <a:off x="2714612" y="2428868"/>
            <a:ext cx="6429388" cy="3286643"/>
          </a:xfrm>
          <a:prstGeom prst="rect">
            <a:avLst/>
          </a:prstGeom>
          <a:noFill/>
          <a:ln w="9525">
            <a:noFill/>
            <a:miter lim="800000"/>
            <a:headEnd/>
            <a:tailEnd/>
          </a:ln>
          <a:effectLst/>
        </p:spPr>
      </p:pic>
      <p:sp>
        <p:nvSpPr>
          <p:cNvPr id="6" name="矩形 5"/>
          <p:cNvSpPr/>
          <p:nvPr/>
        </p:nvSpPr>
        <p:spPr>
          <a:xfrm>
            <a:off x="0" y="1000108"/>
            <a:ext cx="2714612" cy="14287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57488" y="1000108"/>
            <a:ext cx="3365024" cy="461665"/>
          </a:xfrm>
          <a:prstGeom prst="rect">
            <a:avLst/>
          </a:prstGeom>
        </p:spPr>
        <p:txBody>
          <a:bodyPr wrap="none">
            <a:spAutoFit/>
          </a:bodyPr>
          <a:lstStyle/>
          <a:p>
            <a:r>
              <a:rPr lang="zh-CN" altLang="en-US" sz="2400" b="1" dirty="0" smtClean="0"/>
              <a:t>节点离散（</a:t>
            </a:r>
            <a:r>
              <a:rPr lang="en-US" sz="2400" b="1" dirty="0" smtClean="0"/>
              <a:t>DISV</a:t>
            </a:r>
            <a:r>
              <a:rPr lang="zh-CN" altLang="en-US" sz="2400" b="1" dirty="0" smtClean="0"/>
              <a:t>）输入</a:t>
            </a:r>
            <a:endParaRPr lang="zh-CN" altLang="en-US" sz="2400" b="1" dirty="0"/>
          </a:p>
        </p:txBody>
      </p:sp>
      <p:pic>
        <p:nvPicPr>
          <p:cNvPr id="3" name="Picture 3"/>
          <p:cNvPicPr>
            <a:picLocks noChangeAspect="1" noChangeArrowheads="1"/>
          </p:cNvPicPr>
          <p:nvPr/>
        </p:nvPicPr>
        <p:blipFill>
          <a:blip r:embed="rId2"/>
          <a:srcRect/>
          <a:stretch>
            <a:fillRect/>
          </a:stretch>
        </p:blipFill>
        <p:spPr bwMode="auto">
          <a:xfrm>
            <a:off x="0" y="2500306"/>
            <a:ext cx="3288082" cy="4143404"/>
          </a:xfrm>
          <a:prstGeom prst="rect">
            <a:avLst/>
          </a:prstGeom>
          <a:noFill/>
          <a:ln w="9525">
            <a:noFill/>
            <a:miter lim="800000"/>
            <a:headEnd/>
            <a:tailEnd/>
          </a:ln>
          <a:effectLst/>
        </p:spPr>
      </p:pic>
      <p:pic>
        <p:nvPicPr>
          <p:cNvPr id="4" name="Picture 2"/>
          <p:cNvPicPr>
            <a:picLocks noChangeAspect="1" noChangeArrowheads="1"/>
          </p:cNvPicPr>
          <p:nvPr/>
        </p:nvPicPr>
        <p:blipFill>
          <a:blip r:embed="rId3"/>
          <a:srcRect/>
          <a:stretch>
            <a:fillRect/>
          </a:stretch>
        </p:blipFill>
        <p:spPr bwMode="auto">
          <a:xfrm>
            <a:off x="0" y="285728"/>
            <a:ext cx="2786050" cy="2115987"/>
          </a:xfrm>
          <a:prstGeom prst="rect">
            <a:avLst/>
          </a:prstGeom>
          <a:noFill/>
          <a:ln w="9525">
            <a:noFill/>
            <a:miter lim="800000"/>
            <a:headEnd/>
            <a:tailEnd/>
          </a:ln>
          <a:effectLst/>
        </p:spPr>
      </p:pic>
      <p:pic>
        <p:nvPicPr>
          <p:cNvPr id="53250" name="Picture 2"/>
          <p:cNvPicPr>
            <a:picLocks noChangeAspect="1" noChangeArrowheads="1"/>
          </p:cNvPicPr>
          <p:nvPr/>
        </p:nvPicPr>
        <p:blipFill>
          <a:blip r:embed="rId4"/>
          <a:srcRect/>
          <a:stretch>
            <a:fillRect/>
          </a:stretch>
        </p:blipFill>
        <p:spPr bwMode="auto">
          <a:xfrm>
            <a:off x="2500298" y="1714488"/>
            <a:ext cx="6643702" cy="1255455"/>
          </a:xfrm>
          <a:prstGeom prst="rect">
            <a:avLst/>
          </a:prstGeom>
          <a:noFill/>
          <a:ln w="9525">
            <a:noFill/>
            <a:miter lim="800000"/>
            <a:headEnd/>
            <a:tailEnd/>
          </a:ln>
          <a:effectLst/>
        </p:spPr>
      </p:pic>
      <p:pic>
        <p:nvPicPr>
          <p:cNvPr id="53251" name="Picture 3"/>
          <p:cNvPicPr>
            <a:picLocks noChangeAspect="1" noChangeArrowheads="1"/>
          </p:cNvPicPr>
          <p:nvPr/>
        </p:nvPicPr>
        <p:blipFill>
          <a:blip r:embed="rId5"/>
          <a:srcRect/>
          <a:stretch>
            <a:fillRect/>
          </a:stretch>
        </p:blipFill>
        <p:spPr bwMode="auto">
          <a:xfrm>
            <a:off x="2786018" y="3143248"/>
            <a:ext cx="6357982" cy="2055162"/>
          </a:xfrm>
          <a:prstGeom prst="rect">
            <a:avLst/>
          </a:prstGeom>
          <a:noFill/>
          <a:ln w="9525">
            <a:noFill/>
            <a:miter lim="800000"/>
            <a:headEnd/>
            <a:tailEnd/>
          </a:ln>
          <a:effectLst/>
        </p:spPr>
      </p:pic>
      <p:sp>
        <p:nvSpPr>
          <p:cNvPr id="7" name="矩形 6"/>
          <p:cNvSpPr/>
          <p:nvPr/>
        </p:nvSpPr>
        <p:spPr>
          <a:xfrm>
            <a:off x="0" y="2500306"/>
            <a:ext cx="2714612" cy="2286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57488" y="1000108"/>
            <a:ext cx="3894015" cy="523220"/>
          </a:xfrm>
          <a:prstGeom prst="rect">
            <a:avLst/>
          </a:prstGeom>
        </p:spPr>
        <p:txBody>
          <a:bodyPr wrap="none">
            <a:spAutoFit/>
          </a:bodyPr>
          <a:lstStyle/>
          <a:p>
            <a:r>
              <a:rPr lang="zh-CN" altLang="en-US" sz="2800" b="1" dirty="0" smtClean="0"/>
              <a:t>节点离散（</a:t>
            </a:r>
            <a:r>
              <a:rPr lang="en-US" sz="2800" b="1" dirty="0" smtClean="0"/>
              <a:t>DISV</a:t>
            </a:r>
            <a:r>
              <a:rPr lang="zh-CN" altLang="en-US" sz="2800" b="1" dirty="0" smtClean="0"/>
              <a:t>）输入</a:t>
            </a:r>
            <a:endParaRPr lang="zh-CN" altLang="en-US" sz="2800" b="1" dirty="0"/>
          </a:p>
        </p:txBody>
      </p:sp>
      <p:pic>
        <p:nvPicPr>
          <p:cNvPr id="3" name="Picture 3"/>
          <p:cNvPicPr>
            <a:picLocks noChangeAspect="1" noChangeArrowheads="1"/>
          </p:cNvPicPr>
          <p:nvPr/>
        </p:nvPicPr>
        <p:blipFill>
          <a:blip r:embed="rId2"/>
          <a:srcRect/>
          <a:stretch>
            <a:fillRect/>
          </a:stretch>
        </p:blipFill>
        <p:spPr bwMode="auto">
          <a:xfrm>
            <a:off x="0" y="2500306"/>
            <a:ext cx="3288082" cy="4143404"/>
          </a:xfrm>
          <a:prstGeom prst="rect">
            <a:avLst/>
          </a:prstGeom>
          <a:noFill/>
          <a:ln w="9525">
            <a:noFill/>
            <a:miter lim="800000"/>
            <a:headEnd/>
            <a:tailEnd/>
          </a:ln>
          <a:effectLst/>
        </p:spPr>
      </p:pic>
      <p:pic>
        <p:nvPicPr>
          <p:cNvPr id="4" name="Picture 2"/>
          <p:cNvPicPr>
            <a:picLocks noChangeAspect="1" noChangeArrowheads="1"/>
          </p:cNvPicPr>
          <p:nvPr/>
        </p:nvPicPr>
        <p:blipFill>
          <a:blip r:embed="rId3"/>
          <a:srcRect/>
          <a:stretch>
            <a:fillRect/>
          </a:stretch>
        </p:blipFill>
        <p:spPr bwMode="auto">
          <a:xfrm>
            <a:off x="0" y="285728"/>
            <a:ext cx="2786050" cy="2115987"/>
          </a:xfrm>
          <a:prstGeom prst="rect">
            <a:avLst/>
          </a:prstGeom>
          <a:noFill/>
          <a:ln w="9525">
            <a:noFill/>
            <a:miter lim="800000"/>
            <a:headEnd/>
            <a:tailEnd/>
          </a:ln>
          <a:effectLst/>
        </p:spPr>
      </p:pic>
      <p:pic>
        <p:nvPicPr>
          <p:cNvPr id="54274" name="Picture 2"/>
          <p:cNvPicPr>
            <a:picLocks noChangeAspect="1" noChangeArrowheads="1"/>
          </p:cNvPicPr>
          <p:nvPr/>
        </p:nvPicPr>
        <p:blipFill>
          <a:blip r:embed="rId4"/>
          <a:srcRect/>
          <a:stretch>
            <a:fillRect/>
          </a:stretch>
        </p:blipFill>
        <p:spPr bwMode="auto">
          <a:xfrm>
            <a:off x="1285852" y="1500174"/>
            <a:ext cx="7858148" cy="1522561"/>
          </a:xfrm>
          <a:prstGeom prst="rect">
            <a:avLst/>
          </a:prstGeom>
          <a:noFill/>
          <a:ln w="9525">
            <a:noFill/>
            <a:miter lim="800000"/>
            <a:headEnd/>
            <a:tailEnd/>
          </a:ln>
          <a:effectLst/>
        </p:spPr>
      </p:pic>
      <p:pic>
        <p:nvPicPr>
          <p:cNvPr id="54275" name="Picture 3"/>
          <p:cNvPicPr>
            <a:picLocks noChangeAspect="1" noChangeArrowheads="1"/>
          </p:cNvPicPr>
          <p:nvPr/>
        </p:nvPicPr>
        <p:blipFill>
          <a:blip r:embed="rId5"/>
          <a:srcRect/>
          <a:stretch>
            <a:fillRect/>
          </a:stretch>
        </p:blipFill>
        <p:spPr bwMode="auto">
          <a:xfrm>
            <a:off x="2187961" y="3071810"/>
            <a:ext cx="6956040" cy="2428892"/>
          </a:xfrm>
          <a:prstGeom prst="rect">
            <a:avLst/>
          </a:prstGeom>
          <a:noFill/>
          <a:ln w="9525">
            <a:noFill/>
            <a:miter lim="800000"/>
            <a:headEnd/>
            <a:tailEnd/>
          </a:ln>
          <a:effectLst/>
        </p:spPr>
      </p:pic>
      <p:sp>
        <p:nvSpPr>
          <p:cNvPr id="9" name="矩形 8"/>
          <p:cNvSpPr/>
          <p:nvPr/>
        </p:nvSpPr>
        <p:spPr>
          <a:xfrm>
            <a:off x="0" y="4786322"/>
            <a:ext cx="3357554" cy="185738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3382" y="1000108"/>
            <a:ext cx="3906839" cy="523220"/>
          </a:xfrm>
          <a:prstGeom prst="rect">
            <a:avLst/>
          </a:prstGeom>
        </p:spPr>
        <p:txBody>
          <a:bodyPr wrap="none">
            <a:spAutoFit/>
          </a:bodyPr>
          <a:lstStyle/>
          <a:p>
            <a:r>
              <a:rPr lang="zh-CN" altLang="en-US" sz="2800" b="1" dirty="0" smtClean="0"/>
              <a:t>节点离散（</a:t>
            </a:r>
            <a:r>
              <a:rPr lang="en-US" sz="2800" b="1" dirty="0" smtClean="0"/>
              <a:t>DISV</a:t>
            </a:r>
            <a:r>
              <a:rPr lang="zh-CN" altLang="en-US" sz="2800" b="1" dirty="0" smtClean="0"/>
              <a:t>）输入</a:t>
            </a:r>
            <a:endParaRPr lang="zh-CN" altLang="en-US" sz="2800" b="1" dirty="0"/>
          </a:p>
        </p:txBody>
      </p:sp>
      <p:pic>
        <p:nvPicPr>
          <p:cNvPr id="55298" name="Picture 2"/>
          <p:cNvPicPr>
            <a:picLocks noChangeAspect="1" noChangeArrowheads="1"/>
          </p:cNvPicPr>
          <p:nvPr/>
        </p:nvPicPr>
        <p:blipFill>
          <a:blip r:embed="rId2"/>
          <a:srcRect/>
          <a:stretch>
            <a:fillRect/>
          </a:stretch>
        </p:blipFill>
        <p:spPr bwMode="auto">
          <a:xfrm>
            <a:off x="0" y="1571612"/>
            <a:ext cx="3314700" cy="4086225"/>
          </a:xfrm>
          <a:prstGeom prst="rect">
            <a:avLst/>
          </a:prstGeom>
          <a:noFill/>
          <a:ln w="9525">
            <a:noFill/>
            <a:miter lim="800000"/>
            <a:headEnd/>
            <a:tailEnd/>
          </a:ln>
          <a:effectLst/>
        </p:spPr>
      </p:pic>
      <p:pic>
        <p:nvPicPr>
          <p:cNvPr id="55299" name="Picture 3"/>
          <p:cNvPicPr>
            <a:picLocks noChangeAspect="1" noChangeArrowheads="1"/>
          </p:cNvPicPr>
          <p:nvPr/>
        </p:nvPicPr>
        <p:blipFill>
          <a:blip r:embed="rId3"/>
          <a:srcRect/>
          <a:stretch>
            <a:fillRect/>
          </a:stretch>
        </p:blipFill>
        <p:spPr bwMode="auto">
          <a:xfrm>
            <a:off x="4857752" y="533400"/>
            <a:ext cx="3162300" cy="6324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071546"/>
            <a:ext cx="4288353" cy="523220"/>
          </a:xfrm>
          <a:prstGeom prst="rect">
            <a:avLst/>
          </a:prstGeom>
        </p:spPr>
        <p:txBody>
          <a:bodyPr wrap="none">
            <a:spAutoFit/>
          </a:bodyPr>
          <a:lstStyle/>
          <a:p>
            <a:r>
              <a:rPr lang="zh-CN" altLang="en-US" sz="2800" b="1" dirty="0" smtClean="0"/>
              <a:t>非结构离散（</a:t>
            </a:r>
            <a:r>
              <a:rPr lang="en-US" sz="2800" b="1" dirty="0" smtClean="0"/>
              <a:t>DISU</a:t>
            </a:r>
            <a:r>
              <a:rPr lang="zh-CN" altLang="en-US" sz="2800" b="1" dirty="0" smtClean="0"/>
              <a:t>）输入</a:t>
            </a:r>
            <a:endParaRPr lang="zh-CN" altLang="en-US" sz="2800" b="1" dirty="0"/>
          </a:p>
        </p:txBody>
      </p:sp>
      <p:sp>
        <p:nvSpPr>
          <p:cNvPr id="3" name="TextBox 2"/>
          <p:cNvSpPr txBox="1"/>
          <p:nvPr/>
        </p:nvSpPr>
        <p:spPr>
          <a:xfrm>
            <a:off x="0" y="1785926"/>
            <a:ext cx="9144000" cy="5262979"/>
          </a:xfrm>
          <a:prstGeom prst="rect">
            <a:avLst/>
          </a:prstGeom>
          <a:noFill/>
        </p:spPr>
        <p:txBody>
          <a:bodyPr wrap="square" rtlCol="0">
            <a:spAutoFit/>
          </a:bodyPr>
          <a:lstStyle/>
          <a:p>
            <a:r>
              <a:rPr lang="zh-CN" altLang="en-US" sz="2400" dirty="0" smtClean="0"/>
              <a:t>结构网格的离散信息从定义为</a:t>
            </a:r>
            <a:r>
              <a:rPr lang="en-US" sz="2400" dirty="0" smtClean="0">
                <a:solidFill>
                  <a:srgbClr val="FF0000"/>
                </a:solidFill>
              </a:rPr>
              <a:t>DISU6</a:t>
            </a:r>
            <a:r>
              <a:rPr lang="zh-CN" altLang="en-US" sz="2400" dirty="0" smtClean="0"/>
              <a:t>的文件读取，一个模型仅可以定义一种离散输入文件</a:t>
            </a:r>
            <a:r>
              <a:rPr lang="en-US" sz="2400" dirty="0" smtClean="0"/>
              <a:t>(DISU6, DISV6</a:t>
            </a:r>
            <a:r>
              <a:rPr lang="zh-CN" altLang="en-US" sz="2400" dirty="0" smtClean="0"/>
              <a:t>或者</a:t>
            </a:r>
            <a:r>
              <a:rPr lang="en-US" sz="2400" dirty="0" smtClean="0"/>
              <a:t>DIS6)</a:t>
            </a:r>
            <a:r>
              <a:rPr lang="zh-CN" altLang="en-US" sz="2400" dirty="0" smtClean="0"/>
              <a:t>。</a:t>
            </a:r>
          </a:p>
          <a:p>
            <a:r>
              <a:rPr lang="zh-CN" altLang="en-US" sz="2400" dirty="0" smtClean="0"/>
              <a:t>使用节点定义各单元的形状和位置。该信息是可选的，仅当</a:t>
            </a:r>
            <a:r>
              <a:rPr lang="en-US" sz="2400" dirty="0" smtClean="0">
                <a:solidFill>
                  <a:srgbClr val="FF0000"/>
                </a:solidFill>
              </a:rPr>
              <a:t>DIMENSIONS</a:t>
            </a:r>
            <a:r>
              <a:rPr lang="zh-CN" altLang="en-US" sz="2400" dirty="0" smtClean="0"/>
              <a:t>块中定义了</a:t>
            </a:r>
            <a:r>
              <a:rPr lang="zh-CN" altLang="en-US" sz="2400" dirty="0" smtClean="0">
                <a:solidFill>
                  <a:srgbClr val="FF0000"/>
                </a:solidFill>
              </a:rPr>
              <a:t>节点数</a:t>
            </a:r>
            <a:r>
              <a:rPr lang="en-US" sz="2400" dirty="0" smtClean="0">
                <a:solidFill>
                  <a:srgbClr val="FF0000"/>
                </a:solidFill>
              </a:rPr>
              <a:t>(NVERT)</a:t>
            </a:r>
            <a:r>
              <a:rPr lang="zh-CN" altLang="en-US" sz="2400" dirty="0" smtClean="0"/>
              <a:t>才读取（上述信息），分配给大于零的值。如果文件中提供了节点和</a:t>
            </a:r>
            <a:r>
              <a:rPr lang="en-US" sz="2400" dirty="0" smtClean="0"/>
              <a:t>2D</a:t>
            </a:r>
            <a:r>
              <a:rPr lang="zh-CN" altLang="en-US" sz="2400" dirty="0" smtClean="0"/>
              <a:t>单元信息，则该信息也写出到二进制网格文件。提供该信息可能对后处理程序读取二进制网格文件有用。</a:t>
            </a:r>
          </a:p>
          <a:p>
            <a:r>
              <a:rPr lang="en-US" sz="2400" dirty="0" smtClean="0">
                <a:solidFill>
                  <a:srgbClr val="FF0000"/>
                </a:solidFill>
              </a:rPr>
              <a:t>DISU</a:t>
            </a:r>
            <a:r>
              <a:rPr lang="zh-CN" altLang="en-US" sz="2400" dirty="0" smtClean="0">
                <a:solidFill>
                  <a:srgbClr val="FF0000"/>
                </a:solidFill>
              </a:rPr>
              <a:t>软件</a:t>
            </a:r>
            <a:r>
              <a:rPr lang="zh-CN" altLang="en-US" sz="2400" b="1" dirty="0" smtClean="0">
                <a:solidFill>
                  <a:srgbClr val="FF0000"/>
                </a:solidFill>
              </a:rPr>
              <a:t>不支持分层</a:t>
            </a:r>
            <a:r>
              <a:rPr lang="zh-CN" altLang="en-US" sz="2400" dirty="0" smtClean="0">
                <a:solidFill>
                  <a:srgbClr val="FF0000"/>
                </a:solidFill>
              </a:rPr>
              <a:t>的概念</a:t>
            </a:r>
            <a:r>
              <a:rPr lang="zh-CN" altLang="en-US" sz="2400" dirty="0" smtClean="0"/>
              <a:t>，与</a:t>
            </a:r>
            <a:r>
              <a:rPr lang="en-US" sz="2400" dirty="0" smtClean="0"/>
              <a:t>MODFLOW-USG</a:t>
            </a:r>
            <a:r>
              <a:rPr lang="zh-CN" altLang="en-US" sz="2400" dirty="0" smtClean="0"/>
              <a:t>的</a:t>
            </a:r>
            <a:r>
              <a:rPr lang="en-US" sz="2400" dirty="0" smtClean="0"/>
              <a:t>DISU</a:t>
            </a:r>
            <a:r>
              <a:rPr lang="zh-CN" altLang="en-US" sz="2400" dirty="0" smtClean="0"/>
              <a:t>不同。在</a:t>
            </a:r>
            <a:r>
              <a:rPr lang="en-US" sz="2400" dirty="0" smtClean="0"/>
              <a:t>MODFLOW6</a:t>
            </a:r>
            <a:r>
              <a:rPr lang="zh-CN" altLang="en-US" sz="2400" dirty="0" smtClean="0"/>
              <a:t>中，模型的所有网格输入和输出都使用</a:t>
            </a:r>
            <a:r>
              <a:rPr lang="en-US" sz="2400" dirty="0" smtClean="0"/>
              <a:t>DISU</a:t>
            </a:r>
            <a:r>
              <a:rPr lang="zh-CN" altLang="en-US" sz="2400" dirty="0" smtClean="0"/>
              <a:t>软件包，作为节点数规模的</a:t>
            </a:r>
            <a:r>
              <a:rPr lang="en-US" sz="2400" dirty="0" smtClean="0"/>
              <a:t>1D</a:t>
            </a:r>
            <a:r>
              <a:rPr lang="zh-CN" altLang="en-US" sz="2400" dirty="0" smtClean="0"/>
              <a:t>数组进入和写出。</a:t>
            </a:r>
          </a:p>
          <a:p>
            <a:r>
              <a:rPr lang="zh-CN" altLang="en-US" sz="2400" dirty="0" smtClean="0"/>
              <a:t>所有模拟都不需要</a:t>
            </a:r>
            <a:r>
              <a:rPr lang="en-US" sz="2400" dirty="0" smtClean="0"/>
              <a:t>DISU VERTICES</a:t>
            </a:r>
            <a:r>
              <a:rPr lang="zh-CN" altLang="en-US" sz="2400" dirty="0" smtClean="0"/>
              <a:t>和</a:t>
            </a:r>
            <a:r>
              <a:rPr lang="en-US" sz="2400" dirty="0" smtClean="0"/>
              <a:t>CELL2D</a:t>
            </a:r>
            <a:r>
              <a:rPr lang="zh-CN" altLang="en-US" sz="2400" dirty="0" smtClean="0"/>
              <a:t>块。如果在</a:t>
            </a:r>
            <a:r>
              <a:rPr lang="en-US" sz="2400" dirty="0" smtClean="0"/>
              <a:t>NPF</a:t>
            </a:r>
            <a:r>
              <a:rPr lang="zh-CN" altLang="en-US" sz="2400" dirty="0" smtClean="0"/>
              <a:t>软件包中定义了</a:t>
            </a:r>
            <a:r>
              <a:rPr lang="en-US" sz="2400" dirty="0" smtClean="0"/>
              <a:t>SAVE_SPECIFIC_DISCHARGE</a:t>
            </a:r>
            <a:r>
              <a:rPr lang="zh-CN" altLang="en-US" sz="2400" dirty="0" smtClean="0"/>
              <a:t>或者使用</a:t>
            </a:r>
            <a:r>
              <a:rPr lang="en-US" sz="2400" dirty="0" smtClean="0"/>
              <a:t>XT3D</a:t>
            </a:r>
            <a:r>
              <a:rPr lang="zh-CN" altLang="en-US" sz="2400" dirty="0" smtClean="0"/>
              <a:t>，则需要这些块。通常建议包括</a:t>
            </a:r>
            <a:r>
              <a:rPr lang="en-US" sz="2400" dirty="0" smtClean="0"/>
              <a:t>VERTICES</a:t>
            </a:r>
            <a:r>
              <a:rPr lang="zh-CN" altLang="en-US" sz="2400" dirty="0" smtClean="0"/>
              <a:t>和</a:t>
            </a:r>
            <a:r>
              <a:rPr lang="en-US" sz="2400" dirty="0" smtClean="0"/>
              <a:t>CELL2D</a:t>
            </a:r>
            <a:r>
              <a:rPr lang="zh-CN" altLang="en-US" sz="2400" dirty="0" smtClean="0"/>
              <a:t>块。</a:t>
            </a:r>
          </a:p>
          <a:p>
            <a:endParaRPr lang="zh-CN" altLang="en-US" sz="24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85720" y="1000108"/>
            <a:ext cx="2709396" cy="523220"/>
          </a:xfrm>
          <a:prstGeom prst="rect">
            <a:avLst/>
          </a:prstGeom>
        </p:spPr>
        <p:txBody>
          <a:bodyPr wrap="none">
            <a:spAutoFit/>
          </a:bodyPr>
          <a:lstStyle/>
          <a:p>
            <a:r>
              <a:rPr lang="zh-CN" altLang="en-US" sz="2800" b="1" dirty="0" smtClean="0"/>
              <a:t>输入指令的形式</a:t>
            </a:r>
            <a:endParaRPr lang="zh-CN" altLang="en-US" sz="2800" b="1" dirty="0"/>
          </a:p>
        </p:txBody>
      </p:sp>
      <p:sp>
        <p:nvSpPr>
          <p:cNvPr id="18433" name="Rectangle 1"/>
          <p:cNvSpPr>
            <a:spLocks noChangeArrowheads="1"/>
          </p:cNvSpPr>
          <p:nvPr/>
        </p:nvSpPr>
        <p:spPr bwMode="auto">
          <a:xfrm>
            <a:off x="0" y="1556081"/>
            <a:ext cx="6720109" cy="1169551"/>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304800" algn="l" defTabSz="914400" rtl="0" eaLnBrk="1" fontAlgn="base" latinLnBrk="0" hangingPunct="1">
              <a:lnSpc>
                <a:spcPct val="100000"/>
              </a:lnSpc>
              <a:spcBef>
                <a:spcPct val="0"/>
              </a:spcBef>
              <a:spcAft>
                <a:spcPct val="0"/>
              </a:spcAft>
              <a:buClrTx/>
              <a:buSzTx/>
              <a:buFontTx/>
              <a:buNone/>
              <a:tabLst/>
            </a:pPr>
            <a:r>
              <a:rPr kumimoji="0" 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为了增加输入文件的可读性，使用</a:t>
            </a:r>
            <a:r>
              <a:rPr kumimoji="0" lang="en-US" altLang="zh-CN" sz="2000" b="0" i="0" u="none" strike="noStrike" cap="none" normalizeH="0" baseline="0" dirty="0" smtClean="0">
                <a:ln>
                  <a:noFill/>
                </a:ln>
                <a:solidFill>
                  <a:srgbClr val="FF0000"/>
                </a:solidFill>
                <a:effectLst/>
                <a:latin typeface="Arial" pitchFamily="34" charset="0"/>
                <a:ea typeface="宋体" pitchFamily="2" charset="-122"/>
                <a:cs typeface="Times New Roman" pitchFamily="18" charset="0"/>
              </a:rPr>
              <a:t>blocks and keywords</a:t>
            </a:r>
            <a:endParaRPr kumimoji="0" lang="en-US" altLang="zh-CN" sz="1000" b="0" i="0" u="none" strike="noStrike" cap="none" normalizeH="0" baseline="0" dirty="0" smtClean="0">
              <a:ln>
                <a:noFill/>
              </a:ln>
              <a:solidFill>
                <a:srgbClr val="FF0000"/>
              </a:solidFill>
              <a:effectLst/>
              <a:latin typeface="Arial" pitchFamily="34" charset="0"/>
              <a:ea typeface="宋体" pitchFamily="2" charset="-122"/>
              <a:cs typeface="宋体" pitchFamily="2" charset="-122"/>
            </a:endParaRPr>
          </a:p>
          <a:p>
            <a:pPr marL="0" marR="0" lvl="0" indent="30480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Arial" pitchFamily="34" charset="0"/>
                <a:ea typeface="宋体" pitchFamily="2" charset="-122"/>
                <a:cs typeface="Times New Roman" pitchFamily="18" charset="0"/>
              </a:rPr>
              <a:t>BEGIN</a:t>
            </a:r>
          </a:p>
          <a:p>
            <a:pPr marL="0" marR="0" lvl="0" indent="304800" algn="l" defTabSz="914400" rtl="0" eaLnBrk="0" fontAlgn="base" latinLnBrk="0" hangingPunct="0">
              <a:lnSpc>
                <a:spcPct val="100000"/>
              </a:lnSpc>
              <a:spcBef>
                <a:spcPct val="0"/>
              </a:spcBef>
              <a:spcAft>
                <a:spcPct val="0"/>
              </a:spcAft>
              <a:buClrTx/>
              <a:buSzTx/>
              <a:buFontTx/>
              <a:buNone/>
              <a:tabLst/>
            </a:pPr>
            <a:endParaRPr kumimoji="0" lang="en-US" altLang="zh-CN"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30480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Arial" pitchFamily="34" charset="0"/>
                <a:ea typeface="宋体" pitchFamily="2" charset="-122"/>
                <a:cs typeface="Times New Roman" pitchFamily="18" charset="0"/>
              </a:rPr>
              <a:t>END</a:t>
            </a:r>
            <a:endParaRPr kumimoji="0" lang="en-US" altLang="zh-CN" sz="32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4" name="矩形 3"/>
          <p:cNvSpPr/>
          <p:nvPr/>
        </p:nvSpPr>
        <p:spPr>
          <a:xfrm>
            <a:off x="285720" y="3071810"/>
            <a:ext cx="2492990" cy="400110"/>
          </a:xfrm>
          <a:prstGeom prst="rect">
            <a:avLst/>
          </a:prstGeom>
        </p:spPr>
        <p:txBody>
          <a:bodyPr wrap="none">
            <a:spAutoFit/>
          </a:bodyPr>
          <a:lstStyle/>
          <a:p>
            <a:r>
              <a:rPr lang="zh-CN" altLang="en-US" sz="2000" dirty="0" smtClean="0"/>
              <a:t>本报告的举例样式：</a:t>
            </a:r>
            <a:endParaRPr lang="zh-CN" altLang="en-US" sz="2000" dirty="0"/>
          </a:p>
        </p:txBody>
      </p:sp>
      <p:pic>
        <p:nvPicPr>
          <p:cNvPr id="5" name="图片 4"/>
          <p:cNvPicPr/>
          <p:nvPr/>
        </p:nvPicPr>
        <p:blipFill>
          <a:blip r:embed="rId2"/>
          <a:srcRect/>
          <a:stretch>
            <a:fillRect/>
          </a:stretch>
        </p:blipFill>
        <p:spPr bwMode="auto">
          <a:xfrm>
            <a:off x="2714612" y="2285992"/>
            <a:ext cx="2928958" cy="1071570"/>
          </a:xfrm>
          <a:prstGeom prst="rect">
            <a:avLst/>
          </a:prstGeom>
          <a:noFill/>
          <a:ln w="9525">
            <a:noFill/>
            <a:miter lim="800000"/>
            <a:headEnd/>
            <a:tailEnd/>
          </a:ln>
        </p:spPr>
      </p:pic>
      <p:sp>
        <p:nvSpPr>
          <p:cNvPr id="6" name="矩形 5"/>
          <p:cNvSpPr/>
          <p:nvPr/>
        </p:nvSpPr>
        <p:spPr>
          <a:xfrm>
            <a:off x="285720" y="3814708"/>
            <a:ext cx="2492990" cy="400110"/>
          </a:xfrm>
          <a:prstGeom prst="rect">
            <a:avLst/>
          </a:prstGeom>
        </p:spPr>
        <p:txBody>
          <a:bodyPr wrap="none">
            <a:spAutoFit/>
          </a:bodyPr>
          <a:lstStyle/>
          <a:p>
            <a:r>
              <a:rPr lang="zh-CN" altLang="en-US" sz="2000" dirty="0" smtClean="0"/>
              <a:t>一个有效输入格式：</a:t>
            </a:r>
            <a:endParaRPr lang="zh-CN" altLang="en-US" sz="2000" dirty="0"/>
          </a:p>
        </p:txBody>
      </p:sp>
      <p:pic>
        <p:nvPicPr>
          <p:cNvPr id="7" name="图片 6"/>
          <p:cNvPicPr/>
          <p:nvPr/>
        </p:nvPicPr>
        <p:blipFill>
          <a:blip r:embed="rId3"/>
          <a:srcRect/>
          <a:stretch>
            <a:fillRect/>
          </a:stretch>
        </p:blipFill>
        <p:spPr bwMode="auto">
          <a:xfrm>
            <a:off x="2643174" y="3571876"/>
            <a:ext cx="3286148" cy="1071570"/>
          </a:xfrm>
          <a:prstGeom prst="rect">
            <a:avLst/>
          </a:prstGeom>
          <a:noFill/>
          <a:ln w="9525">
            <a:noFill/>
            <a:miter lim="800000"/>
            <a:headEnd/>
            <a:tailEnd/>
          </a:ln>
        </p:spPr>
      </p:pic>
      <p:sp>
        <p:nvSpPr>
          <p:cNvPr id="8" name="矩形 7"/>
          <p:cNvSpPr/>
          <p:nvPr/>
        </p:nvSpPr>
        <p:spPr>
          <a:xfrm>
            <a:off x="71406" y="5072074"/>
            <a:ext cx="2749471" cy="400110"/>
          </a:xfrm>
          <a:prstGeom prst="rect">
            <a:avLst/>
          </a:prstGeom>
        </p:spPr>
        <p:txBody>
          <a:bodyPr wrap="none">
            <a:spAutoFit/>
          </a:bodyPr>
          <a:lstStyle/>
          <a:p>
            <a:r>
              <a:rPr lang="zh-CN" altLang="en-US" sz="2000" dirty="0" smtClean="0"/>
              <a:t>另一个有效输入格式：</a:t>
            </a:r>
            <a:endParaRPr lang="zh-CN" altLang="en-US" sz="2000" dirty="0"/>
          </a:p>
        </p:txBody>
      </p:sp>
      <p:pic>
        <p:nvPicPr>
          <p:cNvPr id="9" name="图片 8"/>
          <p:cNvPicPr/>
          <p:nvPr/>
        </p:nvPicPr>
        <p:blipFill>
          <a:blip r:embed="rId4"/>
          <a:srcRect/>
          <a:stretch>
            <a:fillRect/>
          </a:stretch>
        </p:blipFill>
        <p:spPr bwMode="auto">
          <a:xfrm>
            <a:off x="2714612" y="4786322"/>
            <a:ext cx="2714644" cy="428628"/>
          </a:xfrm>
          <a:prstGeom prst="rect">
            <a:avLst/>
          </a:prstGeom>
          <a:noFill/>
          <a:ln w="9525">
            <a:noFill/>
            <a:miter lim="800000"/>
            <a:headEnd/>
            <a:tailEnd/>
          </a:ln>
        </p:spPr>
      </p:pic>
      <p:pic>
        <p:nvPicPr>
          <p:cNvPr id="10" name="图片 9"/>
          <p:cNvPicPr/>
          <p:nvPr/>
        </p:nvPicPr>
        <p:blipFill>
          <a:blip r:embed="rId5"/>
          <a:srcRect/>
          <a:stretch>
            <a:fillRect/>
          </a:stretch>
        </p:blipFill>
        <p:spPr bwMode="auto">
          <a:xfrm>
            <a:off x="2714612" y="5221618"/>
            <a:ext cx="2703678" cy="142206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4310" y="1000108"/>
            <a:ext cx="3690434" cy="461665"/>
          </a:xfrm>
          <a:prstGeom prst="rect">
            <a:avLst/>
          </a:prstGeom>
        </p:spPr>
        <p:txBody>
          <a:bodyPr wrap="none">
            <a:spAutoFit/>
          </a:bodyPr>
          <a:lstStyle/>
          <a:p>
            <a:r>
              <a:rPr lang="zh-CN" altLang="en-US" sz="2400" b="1" dirty="0" smtClean="0"/>
              <a:t>非结构离散（</a:t>
            </a:r>
            <a:r>
              <a:rPr lang="en-US" sz="2400" b="1" dirty="0" smtClean="0"/>
              <a:t>DISU</a:t>
            </a:r>
            <a:r>
              <a:rPr lang="zh-CN" altLang="en-US" sz="2400" b="1" dirty="0" smtClean="0"/>
              <a:t>）输入</a:t>
            </a:r>
            <a:endParaRPr lang="zh-CN" altLang="en-US" sz="2400" b="1" dirty="0"/>
          </a:p>
        </p:txBody>
      </p:sp>
      <p:pic>
        <p:nvPicPr>
          <p:cNvPr id="56322" name="Picture 2"/>
          <p:cNvPicPr>
            <a:picLocks noChangeAspect="1" noChangeArrowheads="1"/>
          </p:cNvPicPr>
          <p:nvPr/>
        </p:nvPicPr>
        <p:blipFill>
          <a:blip r:embed="rId2"/>
          <a:srcRect/>
          <a:stretch>
            <a:fillRect/>
          </a:stretch>
        </p:blipFill>
        <p:spPr bwMode="auto">
          <a:xfrm>
            <a:off x="0" y="1571612"/>
            <a:ext cx="4538675" cy="5111899"/>
          </a:xfrm>
          <a:prstGeom prst="rect">
            <a:avLst/>
          </a:prstGeom>
          <a:noFill/>
          <a:ln w="9525">
            <a:noFill/>
            <a:miter lim="800000"/>
            <a:headEnd/>
            <a:tailEnd/>
          </a:ln>
          <a:effectLst/>
        </p:spPr>
      </p:pic>
      <p:pic>
        <p:nvPicPr>
          <p:cNvPr id="56323" name="Picture 3"/>
          <p:cNvPicPr>
            <a:picLocks noChangeAspect="1" noChangeArrowheads="1"/>
          </p:cNvPicPr>
          <p:nvPr/>
        </p:nvPicPr>
        <p:blipFill>
          <a:blip r:embed="rId3"/>
          <a:srcRect/>
          <a:stretch>
            <a:fillRect/>
          </a:stretch>
        </p:blipFill>
        <p:spPr bwMode="auto">
          <a:xfrm>
            <a:off x="4602980" y="1500174"/>
            <a:ext cx="3255168" cy="2857520"/>
          </a:xfrm>
          <a:prstGeom prst="rect">
            <a:avLst/>
          </a:prstGeom>
          <a:noFill/>
          <a:ln w="9525">
            <a:noFill/>
            <a:miter lim="800000"/>
            <a:headEnd/>
            <a:tailEnd/>
          </a:ln>
          <a:effectLst/>
        </p:spPr>
      </p:pic>
      <p:pic>
        <p:nvPicPr>
          <p:cNvPr id="56324" name="Picture 4"/>
          <p:cNvPicPr>
            <a:picLocks noChangeAspect="1" noChangeArrowheads="1"/>
          </p:cNvPicPr>
          <p:nvPr/>
        </p:nvPicPr>
        <p:blipFill>
          <a:blip r:embed="rId4"/>
          <a:srcRect/>
          <a:stretch>
            <a:fillRect/>
          </a:stretch>
        </p:blipFill>
        <p:spPr bwMode="auto">
          <a:xfrm>
            <a:off x="4714876" y="4429132"/>
            <a:ext cx="4148167" cy="223632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4310" y="1000108"/>
            <a:ext cx="3690434" cy="461665"/>
          </a:xfrm>
          <a:prstGeom prst="rect">
            <a:avLst/>
          </a:prstGeom>
        </p:spPr>
        <p:txBody>
          <a:bodyPr wrap="none">
            <a:spAutoFit/>
          </a:bodyPr>
          <a:lstStyle/>
          <a:p>
            <a:r>
              <a:rPr lang="zh-CN" altLang="en-US" sz="2400" b="1" dirty="0" smtClean="0"/>
              <a:t>非结构离散（</a:t>
            </a:r>
            <a:r>
              <a:rPr lang="en-US" sz="2400" b="1" dirty="0" smtClean="0"/>
              <a:t>DISU</a:t>
            </a:r>
            <a:r>
              <a:rPr lang="zh-CN" altLang="en-US" sz="2400" b="1" dirty="0" smtClean="0"/>
              <a:t>）输入</a:t>
            </a:r>
            <a:endParaRPr lang="zh-CN" altLang="en-US" sz="2400" b="1" dirty="0"/>
          </a:p>
        </p:txBody>
      </p:sp>
      <p:pic>
        <p:nvPicPr>
          <p:cNvPr id="3" name="Picture 2"/>
          <p:cNvPicPr>
            <a:picLocks noChangeAspect="1" noChangeArrowheads="1"/>
          </p:cNvPicPr>
          <p:nvPr/>
        </p:nvPicPr>
        <p:blipFill>
          <a:blip r:embed="rId2"/>
          <a:srcRect/>
          <a:stretch>
            <a:fillRect/>
          </a:stretch>
        </p:blipFill>
        <p:spPr bwMode="auto">
          <a:xfrm>
            <a:off x="0" y="1571612"/>
            <a:ext cx="4538675" cy="5111899"/>
          </a:xfrm>
          <a:prstGeom prst="rect">
            <a:avLst/>
          </a:prstGeom>
          <a:noFill/>
          <a:ln w="9525">
            <a:noFill/>
            <a:miter lim="800000"/>
            <a:headEnd/>
            <a:tailEnd/>
          </a:ln>
          <a:effectLst/>
        </p:spPr>
      </p:pic>
      <p:pic>
        <p:nvPicPr>
          <p:cNvPr id="57346" name="Picture 2"/>
          <p:cNvPicPr>
            <a:picLocks noChangeAspect="1" noChangeArrowheads="1"/>
          </p:cNvPicPr>
          <p:nvPr/>
        </p:nvPicPr>
        <p:blipFill>
          <a:blip r:embed="rId3"/>
          <a:srcRect/>
          <a:stretch>
            <a:fillRect/>
          </a:stretch>
        </p:blipFill>
        <p:spPr bwMode="auto">
          <a:xfrm>
            <a:off x="3143240" y="1571612"/>
            <a:ext cx="6000760" cy="3921074"/>
          </a:xfrm>
          <a:prstGeom prst="rect">
            <a:avLst/>
          </a:prstGeom>
          <a:noFill/>
          <a:ln w="9525">
            <a:noFill/>
            <a:miter lim="800000"/>
            <a:headEnd/>
            <a:tailEnd/>
          </a:ln>
          <a:effectLst/>
        </p:spPr>
      </p:pic>
      <p:sp>
        <p:nvSpPr>
          <p:cNvPr id="5" name="矩形 4"/>
          <p:cNvSpPr/>
          <p:nvPr/>
        </p:nvSpPr>
        <p:spPr>
          <a:xfrm>
            <a:off x="71438" y="2071678"/>
            <a:ext cx="3214678" cy="15001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4310" y="1000108"/>
            <a:ext cx="3690434" cy="461665"/>
          </a:xfrm>
          <a:prstGeom prst="rect">
            <a:avLst/>
          </a:prstGeom>
        </p:spPr>
        <p:txBody>
          <a:bodyPr wrap="none">
            <a:spAutoFit/>
          </a:bodyPr>
          <a:lstStyle/>
          <a:p>
            <a:r>
              <a:rPr lang="zh-CN" altLang="en-US" sz="2400" b="1" dirty="0" smtClean="0"/>
              <a:t>非结构离散（</a:t>
            </a:r>
            <a:r>
              <a:rPr lang="en-US" sz="2400" b="1" dirty="0" smtClean="0"/>
              <a:t>DISU</a:t>
            </a:r>
            <a:r>
              <a:rPr lang="zh-CN" altLang="en-US" sz="2400" b="1" dirty="0" smtClean="0"/>
              <a:t>）输入</a:t>
            </a:r>
            <a:endParaRPr lang="zh-CN" altLang="en-US" sz="2400" b="1" dirty="0"/>
          </a:p>
        </p:txBody>
      </p:sp>
      <p:pic>
        <p:nvPicPr>
          <p:cNvPr id="3" name="Picture 2"/>
          <p:cNvPicPr>
            <a:picLocks noChangeAspect="1" noChangeArrowheads="1"/>
          </p:cNvPicPr>
          <p:nvPr/>
        </p:nvPicPr>
        <p:blipFill>
          <a:blip r:embed="rId2"/>
          <a:srcRect/>
          <a:stretch>
            <a:fillRect/>
          </a:stretch>
        </p:blipFill>
        <p:spPr bwMode="auto">
          <a:xfrm>
            <a:off x="0" y="1571612"/>
            <a:ext cx="4538675" cy="5111899"/>
          </a:xfrm>
          <a:prstGeom prst="rect">
            <a:avLst/>
          </a:prstGeom>
          <a:noFill/>
          <a:ln w="9525">
            <a:noFill/>
            <a:miter lim="800000"/>
            <a:headEnd/>
            <a:tailEnd/>
          </a:ln>
          <a:effectLst/>
        </p:spPr>
      </p:pic>
      <p:pic>
        <p:nvPicPr>
          <p:cNvPr id="58370" name="Picture 2"/>
          <p:cNvPicPr>
            <a:picLocks noChangeAspect="1" noChangeArrowheads="1"/>
          </p:cNvPicPr>
          <p:nvPr/>
        </p:nvPicPr>
        <p:blipFill>
          <a:blip r:embed="rId3"/>
          <a:srcRect/>
          <a:stretch>
            <a:fillRect/>
          </a:stretch>
        </p:blipFill>
        <p:spPr bwMode="auto">
          <a:xfrm>
            <a:off x="2571736" y="1571613"/>
            <a:ext cx="6572264" cy="2336141"/>
          </a:xfrm>
          <a:prstGeom prst="rect">
            <a:avLst/>
          </a:prstGeom>
          <a:noFill/>
          <a:ln w="9525">
            <a:noFill/>
            <a:miter lim="800000"/>
            <a:headEnd/>
            <a:tailEnd/>
          </a:ln>
          <a:effectLst/>
        </p:spPr>
      </p:pic>
      <p:pic>
        <p:nvPicPr>
          <p:cNvPr id="58371" name="Picture 3"/>
          <p:cNvPicPr>
            <a:picLocks noChangeAspect="1" noChangeArrowheads="1"/>
          </p:cNvPicPr>
          <p:nvPr/>
        </p:nvPicPr>
        <p:blipFill>
          <a:blip r:embed="rId4"/>
          <a:srcRect/>
          <a:stretch>
            <a:fillRect/>
          </a:stretch>
        </p:blipFill>
        <p:spPr bwMode="auto">
          <a:xfrm>
            <a:off x="2571736" y="4000503"/>
            <a:ext cx="6572264" cy="2169025"/>
          </a:xfrm>
          <a:prstGeom prst="rect">
            <a:avLst/>
          </a:prstGeom>
          <a:noFill/>
          <a:ln w="9525">
            <a:noFill/>
            <a:miter lim="800000"/>
            <a:headEnd/>
            <a:tailEnd/>
          </a:ln>
          <a:effectLst/>
        </p:spPr>
      </p:pic>
      <p:sp>
        <p:nvSpPr>
          <p:cNvPr id="6" name="矩形 5"/>
          <p:cNvSpPr/>
          <p:nvPr/>
        </p:nvSpPr>
        <p:spPr>
          <a:xfrm>
            <a:off x="0" y="3714752"/>
            <a:ext cx="2714612" cy="28575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4310" y="1000108"/>
            <a:ext cx="3690434" cy="461665"/>
          </a:xfrm>
          <a:prstGeom prst="rect">
            <a:avLst/>
          </a:prstGeom>
        </p:spPr>
        <p:txBody>
          <a:bodyPr wrap="none">
            <a:spAutoFit/>
          </a:bodyPr>
          <a:lstStyle/>
          <a:p>
            <a:r>
              <a:rPr lang="zh-CN" altLang="en-US" sz="2400" b="1" dirty="0" smtClean="0"/>
              <a:t>非结构离散（</a:t>
            </a:r>
            <a:r>
              <a:rPr lang="en-US" sz="2400" b="1" dirty="0" smtClean="0"/>
              <a:t>DISU</a:t>
            </a:r>
            <a:r>
              <a:rPr lang="zh-CN" altLang="en-US" sz="2400" b="1" dirty="0" smtClean="0"/>
              <a:t>）输入</a:t>
            </a:r>
            <a:endParaRPr lang="zh-CN" altLang="en-US" sz="2400" b="1" dirty="0"/>
          </a:p>
        </p:txBody>
      </p:sp>
      <p:pic>
        <p:nvPicPr>
          <p:cNvPr id="3" name="Picture 3"/>
          <p:cNvPicPr>
            <a:picLocks noChangeAspect="1" noChangeArrowheads="1"/>
          </p:cNvPicPr>
          <p:nvPr/>
        </p:nvPicPr>
        <p:blipFill>
          <a:blip r:embed="rId2"/>
          <a:srcRect/>
          <a:stretch>
            <a:fillRect/>
          </a:stretch>
        </p:blipFill>
        <p:spPr bwMode="auto">
          <a:xfrm>
            <a:off x="-32" y="1428736"/>
            <a:ext cx="3352800" cy="2943225"/>
          </a:xfrm>
          <a:prstGeom prst="rect">
            <a:avLst/>
          </a:prstGeom>
          <a:noFill/>
          <a:ln w="9525">
            <a:noFill/>
            <a:miter lim="800000"/>
            <a:headEnd/>
            <a:tailEnd/>
          </a:ln>
          <a:effectLst/>
        </p:spPr>
      </p:pic>
      <p:pic>
        <p:nvPicPr>
          <p:cNvPr id="4" name="Picture 4"/>
          <p:cNvPicPr>
            <a:picLocks noChangeAspect="1" noChangeArrowheads="1"/>
          </p:cNvPicPr>
          <p:nvPr/>
        </p:nvPicPr>
        <p:blipFill>
          <a:blip r:embed="rId3"/>
          <a:srcRect/>
          <a:stretch>
            <a:fillRect/>
          </a:stretch>
        </p:blipFill>
        <p:spPr bwMode="auto">
          <a:xfrm>
            <a:off x="0" y="4429132"/>
            <a:ext cx="4148167" cy="2236327"/>
          </a:xfrm>
          <a:prstGeom prst="rect">
            <a:avLst/>
          </a:prstGeom>
          <a:noFill/>
          <a:ln w="9525">
            <a:noFill/>
            <a:miter lim="800000"/>
            <a:headEnd/>
            <a:tailEnd/>
          </a:ln>
          <a:effectLst/>
        </p:spPr>
      </p:pic>
      <p:pic>
        <p:nvPicPr>
          <p:cNvPr id="59394" name="Picture 2"/>
          <p:cNvPicPr>
            <a:picLocks noChangeAspect="1" noChangeArrowheads="1"/>
          </p:cNvPicPr>
          <p:nvPr/>
        </p:nvPicPr>
        <p:blipFill>
          <a:blip r:embed="rId4"/>
          <a:srcRect/>
          <a:stretch>
            <a:fillRect/>
          </a:stretch>
        </p:blipFill>
        <p:spPr bwMode="auto">
          <a:xfrm>
            <a:off x="3597997" y="428628"/>
            <a:ext cx="5546003" cy="5371326"/>
          </a:xfrm>
          <a:prstGeom prst="rect">
            <a:avLst/>
          </a:prstGeom>
          <a:noFill/>
          <a:ln w="9525">
            <a:noFill/>
            <a:miter lim="800000"/>
            <a:headEnd/>
            <a:tailEnd/>
          </a:ln>
          <a:effectLst/>
        </p:spPr>
      </p:pic>
      <p:sp>
        <p:nvSpPr>
          <p:cNvPr id="6" name="矩形 5"/>
          <p:cNvSpPr/>
          <p:nvPr/>
        </p:nvSpPr>
        <p:spPr>
          <a:xfrm>
            <a:off x="0" y="1428736"/>
            <a:ext cx="3357554" cy="29289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pic>
        <p:nvPicPr>
          <p:cNvPr id="59395" name="Picture 3"/>
          <p:cNvPicPr>
            <a:picLocks noChangeAspect="1" noChangeArrowheads="1"/>
          </p:cNvPicPr>
          <p:nvPr/>
        </p:nvPicPr>
        <p:blipFill>
          <a:blip r:embed="rId5"/>
          <a:srcRect/>
          <a:stretch>
            <a:fillRect/>
          </a:stretch>
        </p:blipFill>
        <p:spPr bwMode="auto">
          <a:xfrm>
            <a:off x="3475010" y="5786454"/>
            <a:ext cx="5669022" cy="92869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4310" y="1000108"/>
            <a:ext cx="3690434" cy="461665"/>
          </a:xfrm>
          <a:prstGeom prst="rect">
            <a:avLst/>
          </a:prstGeom>
        </p:spPr>
        <p:txBody>
          <a:bodyPr wrap="none">
            <a:spAutoFit/>
          </a:bodyPr>
          <a:lstStyle/>
          <a:p>
            <a:r>
              <a:rPr lang="zh-CN" altLang="en-US" sz="2400" b="1" dirty="0" smtClean="0"/>
              <a:t>非结构离散（</a:t>
            </a:r>
            <a:r>
              <a:rPr lang="en-US" sz="2400" b="1" dirty="0" smtClean="0"/>
              <a:t>DISU</a:t>
            </a:r>
            <a:r>
              <a:rPr lang="zh-CN" altLang="en-US" sz="2400" b="1" dirty="0" smtClean="0"/>
              <a:t>）输入</a:t>
            </a:r>
            <a:endParaRPr lang="zh-CN" altLang="en-US" sz="2400" b="1" dirty="0"/>
          </a:p>
        </p:txBody>
      </p:sp>
      <p:pic>
        <p:nvPicPr>
          <p:cNvPr id="3" name="Picture 3"/>
          <p:cNvPicPr>
            <a:picLocks noChangeAspect="1" noChangeArrowheads="1"/>
          </p:cNvPicPr>
          <p:nvPr/>
        </p:nvPicPr>
        <p:blipFill>
          <a:blip r:embed="rId2"/>
          <a:srcRect/>
          <a:stretch>
            <a:fillRect/>
          </a:stretch>
        </p:blipFill>
        <p:spPr bwMode="auto">
          <a:xfrm>
            <a:off x="0" y="1428736"/>
            <a:ext cx="3352800" cy="2943225"/>
          </a:xfrm>
          <a:prstGeom prst="rect">
            <a:avLst/>
          </a:prstGeom>
          <a:noFill/>
          <a:ln w="9525">
            <a:noFill/>
            <a:miter lim="800000"/>
            <a:headEnd/>
            <a:tailEnd/>
          </a:ln>
          <a:effectLst/>
        </p:spPr>
      </p:pic>
      <p:pic>
        <p:nvPicPr>
          <p:cNvPr id="4" name="Picture 4"/>
          <p:cNvPicPr>
            <a:picLocks noChangeAspect="1" noChangeArrowheads="1"/>
          </p:cNvPicPr>
          <p:nvPr/>
        </p:nvPicPr>
        <p:blipFill>
          <a:blip r:embed="rId3"/>
          <a:srcRect/>
          <a:stretch>
            <a:fillRect/>
          </a:stretch>
        </p:blipFill>
        <p:spPr bwMode="auto">
          <a:xfrm>
            <a:off x="0" y="4429132"/>
            <a:ext cx="4148167" cy="2236327"/>
          </a:xfrm>
          <a:prstGeom prst="rect">
            <a:avLst/>
          </a:prstGeom>
          <a:noFill/>
          <a:ln w="9525">
            <a:noFill/>
            <a:miter lim="800000"/>
            <a:headEnd/>
            <a:tailEnd/>
          </a:ln>
          <a:effectLst/>
        </p:spPr>
      </p:pic>
      <p:pic>
        <p:nvPicPr>
          <p:cNvPr id="60418" name="Picture 2"/>
          <p:cNvPicPr>
            <a:picLocks noChangeAspect="1" noChangeArrowheads="1"/>
          </p:cNvPicPr>
          <p:nvPr/>
        </p:nvPicPr>
        <p:blipFill>
          <a:blip r:embed="rId4"/>
          <a:srcRect/>
          <a:stretch>
            <a:fillRect/>
          </a:stretch>
        </p:blipFill>
        <p:spPr bwMode="auto">
          <a:xfrm>
            <a:off x="2930601" y="1500174"/>
            <a:ext cx="6213399" cy="3286148"/>
          </a:xfrm>
          <a:prstGeom prst="rect">
            <a:avLst/>
          </a:prstGeom>
          <a:noFill/>
          <a:ln w="9525">
            <a:noFill/>
            <a:miter lim="800000"/>
            <a:headEnd/>
            <a:tailEnd/>
          </a:ln>
          <a:effectLst/>
        </p:spPr>
      </p:pic>
      <p:sp>
        <p:nvSpPr>
          <p:cNvPr id="7" name="矩形 6"/>
          <p:cNvSpPr/>
          <p:nvPr/>
        </p:nvSpPr>
        <p:spPr>
          <a:xfrm>
            <a:off x="0" y="4429132"/>
            <a:ext cx="4143372" cy="2286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4310" y="1000108"/>
            <a:ext cx="3690434" cy="461665"/>
          </a:xfrm>
          <a:prstGeom prst="rect">
            <a:avLst/>
          </a:prstGeom>
        </p:spPr>
        <p:txBody>
          <a:bodyPr wrap="none">
            <a:spAutoFit/>
          </a:bodyPr>
          <a:lstStyle/>
          <a:p>
            <a:r>
              <a:rPr lang="zh-CN" altLang="en-US" sz="2400" b="1" dirty="0" smtClean="0"/>
              <a:t>非结构离散（</a:t>
            </a:r>
            <a:r>
              <a:rPr lang="en-US" sz="2400" b="1" dirty="0" smtClean="0"/>
              <a:t>DISU</a:t>
            </a:r>
            <a:r>
              <a:rPr lang="zh-CN" altLang="en-US" sz="2400" b="1" dirty="0" smtClean="0"/>
              <a:t>）输入</a:t>
            </a:r>
            <a:endParaRPr lang="zh-CN" altLang="en-US" sz="2400" b="1" dirty="0"/>
          </a:p>
        </p:txBody>
      </p:sp>
      <p:pic>
        <p:nvPicPr>
          <p:cNvPr id="61442" name="Picture 2"/>
          <p:cNvPicPr>
            <a:picLocks noChangeAspect="1" noChangeArrowheads="1"/>
          </p:cNvPicPr>
          <p:nvPr/>
        </p:nvPicPr>
        <p:blipFill>
          <a:blip r:embed="rId2"/>
          <a:srcRect/>
          <a:stretch>
            <a:fillRect/>
          </a:stretch>
        </p:blipFill>
        <p:spPr bwMode="auto">
          <a:xfrm>
            <a:off x="-32" y="1500174"/>
            <a:ext cx="5367367" cy="5126237"/>
          </a:xfrm>
          <a:prstGeom prst="rect">
            <a:avLst/>
          </a:prstGeom>
          <a:noFill/>
          <a:ln w="9525">
            <a:noFill/>
            <a:miter lim="800000"/>
            <a:headEnd/>
            <a:tailEnd/>
          </a:ln>
          <a:effectLst/>
        </p:spPr>
      </p:pic>
      <p:pic>
        <p:nvPicPr>
          <p:cNvPr id="61443" name="Picture 3"/>
          <p:cNvPicPr>
            <a:picLocks noChangeAspect="1" noChangeArrowheads="1"/>
          </p:cNvPicPr>
          <p:nvPr/>
        </p:nvPicPr>
        <p:blipFill>
          <a:blip r:embed="rId3"/>
          <a:srcRect/>
          <a:stretch>
            <a:fillRect/>
          </a:stretch>
        </p:blipFill>
        <p:spPr bwMode="auto">
          <a:xfrm>
            <a:off x="5929322" y="571480"/>
            <a:ext cx="2166824" cy="611506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071546"/>
            <a:ext cx="3297698" cy="523220"/>
          </a:xfrm>
          <a:prstGeom prst="rect">
            <a:avLst/>
          </a:prstGeom>
        </p:spPr>
        <p:txBody>
          <a:bodyPr wrap="none">
            <a:spAutoFit/>
          </a:bodyPr>
          <a:lstStyle/>
          <a:p>
            <a:r>
              <a:rPr lang="zh-CN" altLang="en-US" sz="2800" b="1" dirty="0" smtClean="0"/>
              <a:t>初始条件</a:t>
            </a:r>
            <a:r>
              <a:rPr lang="en-US" sz="2800" b="1" dirty="0" smtClean="0"/>
              <a:t>(IC)</a:t>
            </a:r>
            <a:r>
              <a:rPr lang="zh-CN" altLang="en-US" sz="2800" b="1" dirty="0" smtClean="0"/>
              <a:t>软件包</a:t>
            </a:r>
            <a:endParaRPr lang="zh-CN" altLang="en-US" sz="2800" b="1" dirty="0"/>
          </a:p>
        </p:txBody>
      </p:sp>
      <p:sp>
        <p:nvSpPr>
          <p:cNvPr id="3" name="矩形 2"/>
          <p:cNvSpPr/>
          <p:nvPr/>
        </p:nvSpPr>
        <p:spPr>
          <a:xfrm>
            <a:off x="0" y="1714488"/>
            <a:ext cx="9144000" cy="830997"/>
          </a:xfrm>
          <a:prstGeom prst="rect">
            <a:avLst/>
          </a:prstGeom>
        </p:spPr>
        <p:txBody>
          <a:bodyPr wrap="square">
            <a:spAutoFit/>
          </a:bodyPr>
          <a:lstStyle/>
          <a:p>
            <a:r>
              <a:rPr lang="zh-CN" altLang="en-US" sz="2400" dirty="0" smtClean="0"/>
              <a:t>使用</a:t>
            </a:r>
            <a:r>
              <a:rPr lang="en-US" sz="2400" dirty="0" smtClean="0"/>
              <a:t>IC6</a:t>
            </a:r>
            <a:r>
              <a:rPr lang="zh-CN" altLang="en-US" sz="2400" dirty="0" smtClean="0"/>
              <a:t>定义的文件类型读取</a:t>
            </a:r>
            <a:r>
              <a:rPr lang="en-US" sz="2400" dirty="0" smtClean="0"/>
              <a:t>IC</a:t>
            </a:r>
            <a:r>
              <a:rPr lang="zh-CN" altLang="en-US" sz="2400" dirty="0" smtClean="0"/>
              <a:t>软件包信息。一个</a:t>
            </a:r>
            <a:r>
              <a:rPr lang="en-US" sz="2400" dirty="0" smtClean="0"/>
              <a:t>GWF</a:t>
            </a:r>
            <a:r>
              <a:rPr lang="zh-CN" altLang="en-US" sz="2400" dirty="0" smtClean="0"/>
              <a:t>模型仅定义一个</a:t>
            </a:r>
            <a:r>
              <a:rPr lang="en-US" sz="2400" dirty="0" smtClean="0"/>
              <a:t>IC</a:t>
            </a:r>
            <a:r>
              <a:rPr lang="zh-CN" altLang="en-US" sz="2400" dirty="0" smtClean="0"/>
              <a:t>软件。</a:t>
            </a:r>
            <a:endParaRPr lang="zh-CN" altLang="en-US" sz="2400" dirty="0"/>
          </a:p>
        </p:txBody>
      </p:sp>
      <p:pic>
        <p:nvPicPr>
          <p:cNvPr id="62466" name="Picture 2"/>
          <p:cNvPicPr>
            <a:picLocks noChangeAspect="1" noChangeArrowheads="1"/>
          </p:cNvPicPr>
          <p:nvPr/>
        </p:nvPicPr>
        <p:blipFill>
          <a:blip r:embed="rId2"/>
          <a:srcRect/>
          <a:stretch>
            <a:fillRect/>
          </a:stretch>
        </p:blipFill>
        <p:spPr bwMode="auto">
          <a:xfrm>
            <a:off x="285720" y="2571744"/>
            <a:ext cx="3336625" cy="1785950"/>
          </a:xfrm>
          <a:prstGeom prst="rect">
            <a:avLst/>
          </a:prstGeom>
          <a:noFill/>
          <a:ln w="9525">
            <a:noFill/>
            <a:miter lim="800000"/>
            <a:headEnd/>
            <a:tailEnd/>
          </a:ln>
          <a:effectLst/>
        </p:spPr>
      </p:pic>
      <p:pic>
        <p:nvPicPr>
          <p:cNvPr id="62467" name="Picture 3"/>
          <p:cNvPicPr>
            <a:picLocks noChangeAspect="1" noChangeArrowheads="1"/>
          </p:cNvPicPr>
          <p:nvPr/>
        </p:nvPicPr>
        <p:blipFill>
          <a:blip r:embed="rId3"/>
          <a:srcRect/>
          <a:stretch>
            <a:fillRect/>
          </a:stretch>
        </p:blipFill>
        <p:spPr bwMode="auto">
          <a:xfrm>
            <a:off x="285720" y="4572008"/>
            <a:ext cx="7186330" cy="1928826"/>
          </a:xfrm>
          <a:prstGeom prst="rect">
            <a:avLst/>
          </a:prstGeom>
          <a:noFill/>
          <a:ln w="9525">
            <a:noFill/>
            <a:miter lim="800000"/>
            <a:headEnd/>
            <a:tailEnd/>
          </a:ln>
          <a:effectLst/>
        </p:spPr>
      </p:pic>
      <p:pic>
        <p:nvPicPr>
          <p:cNvPr id="62468" name="Picture 4"/>
          <p:cNvPicPr>
            <a:picLocks noChangeAspect="1" noChangeArrowheads="1"/>
          </p:cNvPicPr>
          <p:nvPr/>
        </p:nvPicPr>
        <p:blipFill>
          <a:blip r:embed="rId4"/>
          <a:srcRect/>
          <a:stretch>
            <a:fillRect/>
          </a:stretch>
        </p:blipFill>
        <p:spPr bwMode="auto">
          <a:xfrm>
            <a:off x="5357818" y="2357430"/>
            <a:ext cx="3500462" cy="267682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000108"/>
            <a:ext cx="4120039" cy="523220"/>
          </a:xfrm>
          <a:prstGeom prst="rect">
            <a:avLst/>
          </a:prstGeom>
        </p:spPr>
        <p:txBody>
          <a:bodyPr wrap="none">
            <a:spAutoFit/>
          </a:bodyPr>
          <a:lstStyle/>
          <a:p>
            <a:r>
              <a:rPr lang="en-US" sz="2800" dirty="0" smtClean="0"/>
              <a:t>Output Control (OC)</a:t>
            </a:r>
            <a:r>
              <a:rPr lang="zh-CN" altLang="en-US" sz="2800" dirty="0" smtClean="0"/>
              <a:t>选项</a:t>
            </a:r>
            <a:endParaRPr lang="zh-CN" altLang="en-US" sz="2800" dirty="0"/>
          </a:p>
        </p:txBody>
      </p:sp>
      <p:sp>
        <p:nvSpPr>
          <p:cNvPr id="3" name="TextBox 2"/>
          <p:cNvSpPr txBox="1"/>
          <p:nvPr/>
        </p:nvSpPr>
        <p:spPr>
          <a:xfrm>
            <a:off x="0" y="1571612"/>
            <a:ext cx="9144000" cy="1323439"/>
          </a:xfrm>
          <a:prstGeom prst="rect">
            <a:avLst/>
          </a:prstGeom>
          <a:noFill/>
        </p:spPr>
        <p:txBody>
          <a:bodyPr wrap="square" rtlCol="0">
            <a:spAutoFit/>
          </a:bodyPr>
          <a:lstStyle/>
          <a:p>
            <a:r>
              <a:rPr lang="zh-CN" altLang="en-US" sz="2000" dirty="0" smtClean="0"/>
              <a:t>类型</a:t>
            </a:r>
            <a:r>
              <a:rPr lang="en-US" sz="2000" dirty="0" smtClean="0"/>
              <a:t>OC6</a:t>
            </a:r>
            <a:r>
              <a:rPr lang="zh-CN" altLang="en-US" sz="2000" dirty="0" smtClean="0"/>
              <a:t>的名称文件定义输出控制选项。如果没有</a:t>
            </a:r>
            <a:r>
              <a:rPr lang="en-US" sz="2000" dirty="0" smtClean="0"/>
              <a:t>OC6</a:t>
            </a:r>
            <a:r>
              <a:rPr lang="zh-CN" altLang="en-US" sz="2000" dirty="0" smtClean="0"/>
              <a:t>文件，使用默认输出控制。输出控制决定如何以及何时将水头输出到列表文件或写到单独的二进制输出文件。</a:t>
            </a:r>
          </a:p>
          <a:p>
            <a:r>
              <a:rPr lang="zh-CN" altLang="en-US" sz="2000" dirty="0" smtClean="0"/>
              <a:t>水头的</a:t>
            </a:r>
            <a:r>
              <a:rPr lang="en-US" sz="2000" dirty="0" smtClean="0"/>
              <a:t>PRINT</a:t>
            </a:r>
            <a:r>
              <a:rPr lang="zh-CN" altLang="en-US" sz="2000" dirty="0" smtClean="0"/>
              <a:t>和</a:t>
            </a:r>
            <a:r>
              <a:rPr lang="en-US" sz="2000" dirty="0" smtClean="0"/>
              <a:t>SAVE</a:t>
            </a:r>
            <a:r>
              <a:rPr lang="zh-CN" altLang="en-US" sz="2000" dirty="0" smtClean="0"/>
              <a:t>选项，不再有指定单个分层的选项。只要这些数组的一个打印或保存，所有层都打印或保存。</a:t>
            </a:r>
          </a:p>
        </p:txBody>
      </p:sp>
      <p:pic>
        <p:nvPicPr>
          <p:cNvPr id="66562" name="Picture 2"/>
          <p:cNvPicPr>
            <a:picLocks noChangeAspect="1" noChangeArrowheads="1"/>
          </p:cNvPicPr>
          <p:nvPr/>
        </p:nvPicPr>
        <p:blipFill>
          <a:blip r:embed="rId2"/>
          <a:srcRect/>
          <a:stretch>
            <a:fillRect/>
          </a:stretch>
        </p:blipFill>
        <p:spPr bwMode="auto">
          <a:xfrm>
            <a:off x="1285852" y="2857496"/>
            <a:ext cx="6557655" cy="378621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 y="1000108"/>
            <a:ext cx="4120039" cy="523220"/>
          </a:xfrm>
          <a:prstGeom prst="rect">
            <a:avLst/>
          </a:prstGeom>
        </p:spPr>
        <p:txBody>
          <a:bodyPr wrap="none">
            <a:spAutoFit/>
          </a:bodyPr>
          <a:lstStyle/>
          <a:p>
            <a:r>
              <a:rPr lang="en-US" sz="2800" dirty="0" smtClean="0"/>
              <a:t>Output Control (OC)</a:t>
            </a:r>
            <a:r>
              <a:rPr lang="zh-CN" altLang="en-US" sz="2800" dirty="0" smtClean="0"/>
              <a:t>选项</a:t>
            </a:r>
            <a:endParaRPr lang="zh-CN" altLang="en-US" sz="2800" dirty="0"/>
          </a:p>
        </p:txBody>
      </p:sp>
      <p:pic>
        <p:nvPicPr>
          <p:cNvPr id="3" name="Picture 2"/>
          <p:cNvPicPr>
            <a:picLocks noChangeAspect="1" noChangeArrowheads="1"/>
          </p:cNvPicPr>
          <p:nvPr/>
        </p:nvPicPr>
        <p:blipFill>
          <a:blip r:embed="rId2"/>
          <a:srcRect/>
          <a:stretch>
            <a:fillRect/>
          </a:stretch>
        </p:blipFill>
        <p:spPr bwMode="auto">
          <a:xfrm>
            <a:off x="0" y="1571612"/>
            <a:ext cx="5567820" cy="3214710"/>
          </a:xfrm>
          <a:prstGeom prst="rect">
            <a:avLst/>
          </a:prstGeom>
          <a:noFill/>
          <a:ln w="9525">
            <a:noFill/>
            <a:miter lim="800000"/>
            <a:headEnd/>
            <a:tailEnd/>
          </a:ln>
          <a:effectLst/>
        </p:spPr>
      </p:pic>
      <p:pic>
        <p:nvPicPr>
          <p:cNvPr id="67586" name="Picture 2"/>
          <p:cNvPicPr>
            <a:picLocks noChangeAspect="1" noChangeArrowheads="1"/>
          </p:cNvPicPr>
          <p:nvPr/>
        </p:nvPicPr>
        <p:blipFill>
          <a:blip r:embed="rId3"/>
          <a:srcRect/>
          <a:stretch>
            <a:fillRect/>
          </a:stretch>
        </p:blipFill>
        <p:spPr bwMode="auto">
          <a:xfrm>
            <a:off x="2428860" y="2500306"/>
            <a:ext cx="6715140" cy="2203114"/>
          </a:xfrm>
          <a:prstGeom prst="rect">
            <a:avLst/>
          </a:prstGeom>
          <a:noFill/>
          <a:ln w="9525">
            <a:noFill/>
            <a:miter lim="800000"/>
            <a:headEnd/>
            <a:tailEnd/>
          </a:ln>
          <a:effectLst/>
        </p:spPr>
      </p:pic>
      <p:pic>
        <p:nvPicPr>
          <p:cNvPr id="67587" name="Picture 3"/>
          <p:cNvPicPr>
            <a:picLocks noChangeAspect="1" noChangeArrowheads="1"/>
          </p:cNvPicPr>
          <p:nvPr/>
        </p:nvPicPr>
        <p:blipFill>
          <a:blip r:embed="rId4"/>
          <a:srcRect/>
          <a:stretch>
            <a:fillRect/>
          </a:stretch>
        </p:blipFill>
        <p:spPr bwMode="auto">
          <a:xfrm>
            <a:off x="2786050" y="4714886"/>
            <a:ext cx="6357950" cy="1651786"/>
          </a:xfrm>
          <a:prstGeom prst="rect">
            <a:avLst/>
          </a:prstGeom>
          <a:noFill/>
          <a:ln w="9525">
            <a:noFill/>
            <a:miter lim="800000"/>
            <a:headEnd/>
            <a:tailEnd/>
          </a:ln>
          <a:effectLst/>
        </p:spPr>
      </p:pic>
      <p:sp>
        <p:nvSpPr>
          <p:cNvPr id="6" name="矩形 5"/>
          <p:cNvSpPr/>
          <p:nvPr/>
        </p:nvSpPr>
        <p:spPr>
          <a:xfrm>
            <a:off x="0" y="2500306"/>
            <a:ext cx="2500298" cy="10001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2844" y="1071546"/>
            <a:ext cx="4120039" cy="523220"/>
          </a:xfrm>
          <a:prstGeom prst="rect">
            <a:avLst/>
          </a:prstGeom>
        </p:spPr>
        <p:txBody>
          <a:bodyPr wrap="none">
            <a:spAutoFit/>
          </a:bodyPr>
          <a:lstStyle/>
          <a:p>
            <a:r>
              <a:rPr lang="en-US" sz="2800" dirty="0" smtClean="0"/>
              <a:t>Output Control (OC)</a:t>
            </a:r>
            <a:r>
              <a:rPr lang="zh-CN" altLang="en-US" sz="2800" dirty="0" smtClean="0"/>
              <a:t>选项</a:t>
            </a:r>
            <a:endParaRPr lang="zh-CN" altLang="en-US" sz="2800" dirty="0"/>
          </a:p>
        </p:txBody>
      </p:sp>
      <p:pic>
        <p:nvPicPr>
          <p:cNvPr id="3" name="Picture 2"/>
          <p:cNvPicPr>
            <a:picLocks noChangeAspect="1" noChangeArrowheads="1"/>
          </p:cNvPicPr>
          <p:nvPr/>
        </p:nvPicPr>
        <p:blipFill>
          <a:blip r:embed="rId2"/>
          <a:srcRect/>
          <a:stretch>
            <a:fillRect/>
          </a:stretch>
        </p:blipFill>
        <p:spPr bwMode="auto">
          <a:xfrm>
            <a:off x="142844" y="1643050"/>
            <a:ext cx="5567820" cy="3214710"/>
          </a:xfrm>
          <a:prstGeom prst="rect">
            <a:avLst/>
          </a:prstGeom>
          <a:noFill/>
          <a:ln w="9525">
            <a:noFill/>
            <a:miter lim="800000"/>
            <a:headEnd/>
            <a:tailEnd/>
          </a:ln>
          <a:effectLst/>
        </p:spPr>
      </p:pic>
      <p:pic>
        <p:nvPicPr>
          <p:cNvPr id="68610" name="Picture 2"/>
          <p:cNvPicPr>
            <a:picLocks noChangeAspect="1" noChangeArrowheads="1"/>
          </p:cNvPicPr>
          <p:nvPr/>
        </p:nvPicPr>
        <p:blipFill>
          <a:blip r:embed="rId3"/>
          <a:srcRect/>
          <a:stretch>
            <a:fillRect/>
          </a:stretch>
        </p:blipFill>
        <p:spPr bwMode="auto">
          <a:xfrm>
            <a:off x="3219451" y="1714488"/>
            <a:ext cx="5924549" cy="4640985"/>
          </a:xfrm>
          <a:prstGeom prst="rect">
            <a:avLst/>
          </a:prstGeom>
          <a:noFill/>
          <a:ln w="9525">
            <a:noFill/>
            <a:miter lim="800000"/>
            <a:headEnd/>
            <a:tailEnd/>
          </a:ln>
          <a:effectLst/>
        </p:spPr>
      </p:pic>
      <p:sp>
        <p:nvSpPr>
          <p:cNvPr id="6" name="矩形 5"/>
          <p:cNvSpPr/>
          <p:nvPr/>
        </p:nvSpPr>
        <p:spPr>
          <a:xfrm>
            <a:off x="142844" y="3786190"/>
            <a:ext cx="2714612" cy="114300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4282" y="1142984"/>
            <a:ext cx="5748690" cy="523220"/>
          </a:xfrm>
          <a:prstGeom prst="rect">
            <a:avLst/>
          </a:prstGeom>
        </p:spPr>
        <p:txBody>
          <a:bodyPr wrap="none">
            <a:spAutoFit/>
          </a:bodyPr>
          <a:lstStyle/>
          <a:p>
            <a:r>
              <a:rPr lang="zh-CN" altLang="en-US" sz="2800" dirty="0" smtClean="0"/>
              <a:t>在</a:t>
            </a:r>
            <a:r>
              <a:rPr lang="en-US" sz="2800" dirty="0" smtClean="0"/>
              <a:t>OPEN/CLOSE</a:t>
            </a:r>
            <a:r>
              <a:rPr lang="zh-CN" altLang="en-US" sz="2800" dirty="0" smtClean="0"/>
              <a:t>文件中定义块信息</a:t>
            </a:r>
            <a:endParaRPr lang="zh-CN" altLang="en-US" sz="2800" dirty="0"/>
          </a:p>
        </p:txBody>
      </p:sp>
      <p:sp>
        <p:nvSpPr>
          <p:cNvPr id="3" name="TextBox 2"/>
          <p:cNvSpPr txBox="1"/>
          <p:nvPr/>
        </p:nvSpPr>
        <p:spPr>
          <a:xfrm>
            <a:off x="0" y="2071678"/>
            <a:ext cx="9144000" cy="1200329"/>
          </a:xfrm>
          <a:prstGeom prst="rect">
            <a:avLst/>
          </a:prstGeom>
          <a:noFill/>
        </p:spPr>
        <p:txBody>
          <a:bodyPr wrap="square" rtlCol="0">
            <a:spAutoFit/>
          </a:bodyPr>
          <a:lstStyle/>
          <a:p>
            <a:r>
              <a:rPr lang="zh-CN" altLang="en-US" sz="2400" dirty="0" smtClean="0"/>
              <a:t>大部分的块信息可以从单独的文本文件读取，但有的块不支持</a:t>
            </a:r>
            <a:r>
              <a:rPr lang="en-US" sz="2400" dirty="0" smtClean="0"/>
              <a:t>OPEN/CLOSE</a:t>
            </a:r>
            <a:r>
              <a:rPr lang="zh-CN" altLang="en-US" sz="2400" dirty="0" smtClean="0"/>
              <a:t>功能（见附录</a:t>
            </a:r>
            <a:r>
              <a:rPr lang="en-US" altLang="zh-CN" sz="2400" dirty="0" smtClean="0"/>
              <a:t>A</a:t>
            </a:r>
            <a:r>
              <a:rPr lang="zh-CN" altLang="en-US" sz="2400" dirty="0" smtClean="0"/>
              <a:t>）。</a:t>
            </a:r>
          </a:p>
          <a:p>
            <a:endParaRPr lang="zh-CN" altLang="en-US" sz="2400" dirty="0"/>
          </a:p>
        </p:txBody>
      </p:sp>
      <p:pic>
        <p:nvPicPr>
          <p:cNvPr id="4" name="图片 3"/>
          <p:cNvPicPr/>
          <p:nvPr/>
        </p:nvPicPr>
        <p:blipFill>
          <a:blip r:embed="rId2"/>
          <a:srcRect/>
          <a:stretch>
            <a:fillRect/>
          </a:stretch>
        </p:blipFill>
        <p:spPr bwMode="auto">
          <a:xfrm>
            <a:off x="1857356" y="3143248"/>
            <a:ext cx="5929354" cy="135732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2844" y="1071546"/>
            <a:ext cx="4120039" cy="523220"/>
          </a:xfrm>
          <a:prstGeom prst="rect">
            <a:avLst/>
          </a:prstGeom>
        </p:spPr>
        <p:txBody>
          <a:bodyPr wrap="none">
            <a:spAutoFit/>
          </a:bodyPr>
          <a:lstStyle/>
          <a:p>
            <a:r>
              <a:rPr lang="en-US" sz="2800" dirty="0" smtClean="0"/>
              <a:t>Output Control (OC)</a:t>
            </a:r>
            <a:r>
              <a:rPr lang="zh-CN" altLang="en-US" sz="2800" dirty="0" smtClean="0"/>
              <a:t>选项</a:t>
            </a:r>
            <a:endParaRPr lang="zh-CN" altLang="en-US" sz="2800" dirty="0"/>
          </a:p>
        </p:txBody>
      </p:sp>
      <p:pic>
        <p:nvPicPr>
          <p:cNvPr id="70658" name="Picture 2"/>
          <p:cNvPicPr>
            <a:picLocks noChangeAspect="1" noChangeArrowheads="1"/>
          </p:cNvPicPr>
          <p:nvPr/>
        </p:nvPicPr>
        <p:blipFill>
          <a:blip r:embed="rId2"/>
          <a:srcRect/>
          <a:stretch>
            <a:fillRect/>
          </a:stretch>
        </p:blipFill>
        <p:spPr bwMode="auto">
          <a:xfrm>
            <a:off x="1785918" y="1571612"/>
            <a:ext cx="4840305" cy="2357454"/>
          </a:xfrm>
          <a:prstGeom prst="rect">
            <a:avLst/>
          </a:prstGeom>
          <a:noFill/>
          <a:ln w="9525">
            <a:noFill/>
            <a:miter lim="800000"/>
            <a:headEnd/>
            <a:tailEnd/>
          </a:ln>
          <a:effectLst/>
        </p:spPr>
      </p:pic>
      <p:pic>
        <p:nvPicPr>
          <p:cNvPr id="70659" name="Picture 3"/>
          <p:cNvPicPr>
            <a:picLocks noChangeAspect="1" noChangeArrowheads="1"/>
          </p:cNvPicPr>
          <p:nvPr/>
        </p:nvPicPr>
        <p:blipFill>
          <a:blip r:embed="rId3"/>
          <a:srcRect/>
          <a:stretch>
            <a:fillRect/>
          </a:stretch>
        </p:blipFill>
        <p:spPr bwMode="auto">
          <a:xfrm>
            <a:off x="1809760" y="3786190"/>
            <a:ext cx="3762372" cy="287308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 y="1000108"/>
            <a:ext cx="6050054" cy="461665"/>
          </a:xfrm>
          <a:prstGeom prst="rect">
            <a:avLst/>
          </a:prstGeom>
        </p:spPr>
        <p:txBody>
          <a:bodyPr wrap="none">
            <a:spAutoFit/>
          </a:bodyPr>
          <a:lstStyle/>
          <a:p>
            <a:r>
              <a:rPr lang="en-US" sz="2400" dirty="0" smtClean="0"/>
              <a:t>Observation (OBS) Utility for a GWF Model</a:t>
            </a:r>
            <a:endParaRPr lang="zh-CN" altLang="en-US" sz="2400" dirty="0"/>
          </a:p>
        </p:txBody>
      </p:sp>
      <p:sp>
        <p:nvSpPr>
          <p:cNvPr id="3" name="矩形 2"/>
          <p:cNvSpPr/>
          <p:nvPr/>
        </p:nvSpPr>
        <p:spPr>
          <a:xfrm>
            <a:off x="0" y="1500174"/>
            <a:ext cx="9001156" cy="2308324"/>
          </a:xfrm>
          <a:prstGeom prst="rect">
            <a:avLst/>
          </a:prstGeom>
        </p:spPr>
        <p:txBody>
          <a:bodyPr wrap="square">
            <a:spAutoFit/>
          </a:bodyPr>
          <a:lstStyle/>
          <a:p>
            <a:pPr>
              <a:lnSpc>
                <a:spcPct val="150000"/>
              </a:lnSpc>
            </a:pPr>
            <a:r>
              <a:rPr lang="en-US" sz="2400" dirty="0" smtClean="0"/>
              <a:t>GWF</a:t>
            </a:r>
            <a:r>
              <a:rPr lang="zh-CN" altLang="en-US" sz="2400" dirty="0" smtClean="0"/>
              <a:t>模型观测值包括：模拟的地下水头</a:t>
            </a:r>
            <a:r>
              <a:rPr lang="en-US" sz="2400" dirty="0" smtClean="0"/>
              <a:t>(head)</a:t>
            </a:r>
            <a:r>
              <a:rPr lang="zh-CN" altLang="en-US" sz="2400" dirty="0" smtClean="0"/>
              <a:t>，计算的节点上的</a:t>
            </a:r>
            <a:r>
              <a:rPr lang="en-US" sz="2400" dirty="0" smtClean="0"/>
              <a:t>drawdown</a:t>
            </a:r>
            <a:r>
              <a:rPr lang="zh-CN" altLang="en-US" sz="2400" dirty="0" smtClean="0"/>
              <a:t>以及</a:t>
            </a:r>
            <a:r>
              <a:rPr lang="zh-CN" altLang="en-US" sz="2400" dirty="0" smtClean="0">
                <a:solidFill>
                  <a:srgbClr val="FF0000"/>
                </a:solidFill>
              </a:rPr>
              <a:t>两个连接节点之间的流动</a:t>
            </a:r>
            <a:r>
              <a:rPr lang="en-US" sz="2400" dirty="0" smtClean="0">
                <a:solidFill>
                  <a:srgbClr val="FF0000"/>
                </a:solidFill>
              </a:rPr>
              <a:t>(flow-</a:t>
            </a:r>
            <a:r>
              <a:rPr lang="en-US" sz="2400" dirty="0" err="1" smtClean="0">
                <a:solidFill>
                  <a:srgbClr val="FF0000"/>
                </a:solidFill>
              </a:rPr>
              <a:t>ja</a:t>
            </a:r>
            <a:r>
              <a:rPr lang="en-US" sz="2400" dirty="0" smtClean="0">
                <a:solidFill>
                  <a:srgbClr val="FF0000"/>
                </a:solidFill>
              </a:rPr>
              <a:t>-face)</a:t>
            </a:r>
            <a:r>
              <a:rPr lang="zh-CN" altLang="en-US" sz="2400" dirty="0" smtClean="0"/>
              <a:t>。各</a:t>
            </a:r>
            <a:r>
              <a:rPr lang="en-US" sz="2400" dirty="0" smtClean="0"/>
              <a:t>GWF</a:t>
            </a:r>
            <a:r>
              <a:rPr lang="zh-CN" altLang="en-US" sz="2400" dirty="0" smtClean="0"/>
              <a:t>模型观测类型需要的数据列于表</a:t>
            </a:r>
            <a:r>
              <a:rPr lang="en-US" sz="2400" dirty="0" smtClean="0"/>
              <a:t>6</a:t>
            </a:r>
            <a:r>
              <a:rPr lang="zh-CN" altLang="en-US" sz="2400" dirty="0" smtClean="0"/>
              <a:t>。对于</a:t>
            </a:r>
            <a:r>
              <a:rPr lang="en-US" sz="2400" dirty="0" smtClean="0"/>
              <a:t>flow-</a:t>
            </a:r>
            <a:r>
              <a:rPr lang="en-US" sz="2400" dirty="0" err="1" smtClean="0"/>
              <a:t>ja</a:t>
            </a:r>
            <a:r>
              <a:rPr lang="en-US" sz="2400" dirty="0" smtClean="0"/>
              <a:t>-face</a:t>
            </a:r>
            <a:r>
              <a:rPr lang="zh-CN" altLang="en-US" sz="2400" dirty="0" smtClean="0"/>
              <a:t>观测类型，负值和正值分别代表对</a:t>
            </a:r>
            <a:r>
              <a:rPr lang="en-US" sz="2400" dirty="0" smtClean="0"/>
              <a:t>ID</a:t>
            </a:r>
            <a:r>
              <a:rPr lang="zh-CN" altLang="en-US" sz="2400" dirty="0" smtClean="0"/>
              <a:t>定义的</a:t>
            </a:r>
            <a:r>
              <a:rPr lang="en-US" sz="2400" dirty="0" err="1" smtClean="0"/>
              <a:t>cellid</a:t>
            </a:r>
            <a:r>
              <a:rPr lang="zh-CN" altLang="en-US" sz="2400" dirty="0" smtClean="0"/>
              <a:t>的损失和收益。</a:t>
            </a:r>
            <a:endParaRPr lang="zh-CN" altLang="en-US" sz="2400" dirty="0"/>
          </a:p>
        </p:txBody>
      </p:sp>
      <p:pic>
        <p:nvPicPr>
          <p:cNvPr id="63490" name="Picture 2"/>
          <p:cNvPicPr>
            <a:picLocks noChangeAspect="1" noChangeArrowheads="1"/>
          </p:cNvPicPr>
          <p:nvPr/>
        </p:nvPicPr>
        <p:blipFill>
          <a:blip r:embed="rId2"/>
          <a:srcRect/>
          <a:stretch>
            <a:fillRect/>
          </a:stretch>
        </p:blipFill>
        <p:spPr bwMode="auto">
          <a:xfrm>
            <a:off x="71406" y="3893389"/>
            <a:ext cx="9001156" cy="253600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 y="1000108"/>
            <a:ext cx="6050054" cy="461665"/>
          </a:xfrm>
          <a:prstGeom prst="rect">
            <a:avLst/>
          </a:prstGeom>
        </p:spPr>
        <p:txBody>
          <a:bodyPr wrap="none">
            <a:spAutoFit/>
          </a:bodyPr>
          <a:lstStyle/>
          <a:p>
            <a:r>
              <a:rPr lang="en-US" sz="2400" dirty="0" smtClean="0"/>
              <a:t>Observation (OBS) Utility for a GWF Model</a:t>
            </a:r>
            <a:endParaRPr lang="zh-CN" altLang="en-US" sz="2400" dirty="0"/>
          </a:p>
        </p:txBody>
      </p:sp>
      <p:pic>
        <p:nvPicPr>
          <p:cNvPr id="64514" name="Picture 2"/>
          <p:cNvPicPr>
            <a:picLocks noChangeAspect="1" noChangeArrowheads="1"/>
          </p:cNvPicPr>
          <p:nvPr/>
        </p:nvPicPr>
        <p:blipFill>
          <a:blip r:embed="rId2"/>
          <a:srcRect/>
          <a:stretch>
            <a:fillRect/>
          </a:stretch>
        </p:blipFill>
        <p:spPr bwMode="auto">
          <a:xfrm>
            <a:off x="0" y="1714488"/>
            <a:ext cx="5000628" cy="3081373"/>
          </a:xfrm>
          <a:prstGeom prst="rect">
            <a:avLst/>
          </a:prstGeom>
          <a:noFill/>
          <a:ln w="9525">
            <a:noFill/>
            <a:miter lim="800000"/>
            <a:headEnd/>
            <a:tailEnd/>
          </a:ln>
          <a:effectLst/>
        </p:spPr>
      </p:pic>
      <p:pic>
        <p:nvPicPr>
          <p:cNvPr id="64515" name="Picture 3"/>
          <p:cNvPicPr>
            <a:picLocks noChangeAspect="1" noChangeArrowheads="1"/>
          </p:cNvPicPr>
          <p:nvPr/>
        </p:nvPicPr>
        <p:blipFill>
          <a:blip r:embed="rId3"/>
          <a:srcRect/>
          <a:stretch>
            <a:fillRect/>
          </a:stretch>
        </p:blipFill>
        <p:spPr bwMode="auto">
          <a:xfrm>
            <a:off x="1071538" y="3714752"/>
            <a:ext cx="8056598" cy="2714644"/>
          </a:xfrm>
          <a:prstGeom prst="rect">
            <a:avLst/>
          </a:prstGeom>
          <a:noFill/>
          <a:ln w="9525">
            <a:noFill/>
            <a:miter lim="800000"/>
            <a:headEnd/>
            <a:tailEnd/>
          </a:ln>
          <a:effectLst/>
        </p:spPr>
      </p:pic>
      <p:sp>
        <p:nvSpPr>
          <p:cNvPr id="6" name="矩形 5"/>
          <p:cNvSpPr/>
          <p:nvPr/>
        </p:nvSpPr>
        <p:spPr>
          <a:xfrm>
            <a:off x="0" y="2714620"/>
            <a:ext cx="2214546" cy="9286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 y="1000108"/>
            <a:ext cx="6050054" cy="461665"/>
          </a:xfrm>
          <a:prstGeom prst="rect">
            <a:avLst/>
          </a:prstGeom>
        </p:spPr>
        <p:txBody>
          <a:bodyPr wrap="none">
            <a:spAutoFit/>
          </a:bodyPr>
          <a:lstStyle/>
          <a:p>
            <a:r>
              <a:rPr lang="en-US" sz="2400" dirty="0" smtClean="0"/>
              <a:t>Observation (OBS) Utility for a GWF Model</a:t>
            </a:r>
            <a:endParaRPr lang="zh-CN" altLang="en-US" sz="2400" dirty="0"/>
          </a:p>
        </p:txBody>
      </p:sp>
      <p:pic>
        <p:nvPicPr>
          <p:cNvPr id="64514" name="Picture 2"/>
          <p:cNvPicPr>
            <a:picLocks noChangeAspect="1" noChangeArrowheads="1"/>
          </p:cNvPicPr>
          <p:nvPr/>
        </p:nvPicPr>
        <p:blipFill>
          <a:blip r:embed="rId2"/>
          <a:srcRect/>
          <a:stretch>
            <a:fillRect/>
          </a:stretch>
        </p:blipFill>
        <p:spPr bwMode="auto">
          <a:xfrm>
            <a:off x="0" y="2347891"/>
            <a:ext cx="5000628" cy="3081373"/>
          </a:xfrm>
          <a:prstGeom prst="rect">
            <a:avLst/>
          </a:prstGeom>
          <a:noFill/>
          <a:ln w="9525">
            <a:noFill/>
            <a:miter lim="800000"/>
            <a:headEnd/>
            <a:tailEnd/>
          </a:ln>
          <a:effectLst/>
        </p:spPr>
      </p:pic>
      <p:sp>
        <p:nvSpPr>
          <p:cNvPr id="6" name="矩形 5"/>
          <p:cNvSpPr/>
          <p:nvPr/>
        </p:nvSpPr>
        <p:spPr>
          <a:xfrm>
            <a:off x="0" y="4419593"/>
            <a:ext cx="4857752" cy="92869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pic>
        <p:nvPicPr>
          <p:cNvPr id="65538" name="Picture 2"/>
          <p:cNvPicPr>
            <a:picLocks noChangeAspect="1" noChangeArrowheads="1"/>
          </p:cNvPicPr>
          <p:nvPr/>
        </p:nvPicPr>
        <p:blipFill>
          <a:blip r:embed="rId3"/>
          <a:srcRect/>
          <a:stretch>
            <a:fillRect/>
          </a:stretch>
        </p:blipFill>
        <p:spPr bwMode="auto">
          <a:xfrm>
            <a:off x="2714580" y="1428736"/>
            <a:ext cx="6429420" cy="2696588"/>
          </a:xfrm>
          <a:prstGeom prst="rect">
            <a:avLst/>
          </a:prstGeom>
          <a:noFill/>
          <a:ln w="9525">
            <a:noFill/>
            <a:miter lim="800000"/>
            <a:headEnd/>
            <a:tailEnd/>
          </a:ln>
          <a:effectLst/>
        </p:spPr>
      </p:pic>
      <p:pic>
        <p:nvPicPr>
          <p:cNvPr id="65539" name="Picture 3"/>
          <p:cNvPicPr>
            <a:picLocks noChangeAspect="1" noChangeArrowheads="1"/>
          </p:cNvPicPr>
          <p:nvPr/>
        </p:nvPicPr>
        <p:blipFill>
          <a:blip r:embed="rId4"/>
          <a:srcRect/>
          <a:stretch>
            <a:fillRect/>
          </a:stretch>
        </p:blipFill>
        <p:spPr bwMode="auto">
          <a:xfrm>
            <a:off x="2857488" y="4876510"/>
            <a:ext cx="6286512" cy="198149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438" y="976954"/>
            <a:ext cx="6500826" cy="523220"/>
          </a:xfrm>
          <a:prstGeom prst="rect">
            <a:avLst/>
          </a:prstGeom>
          <a:noFill/>
        </p:spPr>
        <p:txBody>
          <a:bodyPr wrap="square" rtlCol="0">
            <a:spAutoFit/>
          </a:bodyPr>
          <a:lstStyle/>
          <a:p>
            <a:r>
              <a:rPr lang="en-US" sz="2800" dirty="0" smtClean="0"/>
              <a:t>Horizontal Flow Barrier (HFB) </a:t>
            </a:r>
            <a:r>
              <a:rPr lang="zh-CN" altLang="en-US" sz="2800" dirty="0" smtClean="0"/>
              <a:t>软件包</a:t>
            </a:r>
          </a:p>
        </p:txBody>
      </p:sp>
      <p:sp>
        <p:nvSpPr>
          <p:cNvPr id="72705" name="Rectangle 1"/>
          <p:cNvSpPr>
            <a:spLocks noChangeArrowheads="1"/>
          </p:cNvSpPr>
          <p:nvPr/>
        </p:nvSpPr>
        <p:spPr bwMode="auto">
          <a:xfrm>
            <a:off x="-142908" y="1428736"/>
            <a:ext cx="6793848" cy="40011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304800" algn="l" defTabSz="914400" rtl="0" eaLnBrk="1" fontAlgn="base" latinLnBrk="0" hangingPunct="1">
              <a:lnSpc>
                <a:spcPct val="100000"/>
              </a:lnSpc>
              <a:spcBef>
                <a:spcPct val="0"/>
              </a:spcBef>
              <a:spcAft>
                <a:spcPct val="0"/>
              </a:spcAft>
              <a:buClrTx/>
              <a:buSzTx/>
              <a:buFontTx/>
              <a:buNone/>
              <a:tabLst/>
            </a:pPr>
            <a:r>
              <a:rPr kumimoji="0" 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从名称文件的</a:t>
            </a:r>
            <a:r>
              <a:rPr kumimoji="0" lang="en-US" altLang="zh-CN" sz="2000" b="0" i="0" u="none" strike="noStrike" cap="none" normalizeH="0" baseline="0" dirty="0" smtClean="0">
                <a:ln>
                  <a:noFill/>
                </a:ln>
                <a:solidFill>
                  <a:schemeClr val="tx1"/>
                </a:solidFill>
                <a:effectLst/>
                <a:latin typeface="Arial" pitchFamily="34" charset="0"/>
                <a:ea typeface="宋体" pitchFamily="2" charset="-122"/>
                <a:cs typeface="Times New Roman" pitchFamily="18" charset="0"/>
              </a:rPr>
              <a:t>HFB6</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类型的文件读取</a:t>
            </a:r>
            <a:r>
              <a:rPr kumimoji="0" lang="en-US" altLang="zh-CN" sz="2000" b="0" i="0" u="none" strike="noStrike" cap="none" normalizeH="0" baseline="0" dirty="0" smtClean="0">
                <a:ln>
                  <a:noFill/>
                </a:ln>
                <a:solidFill>
                  <a:schemeClr val="tx1"/>
                </a:solidFill>
                <a:effectLst/>
                <a:latin typeface="Arial" pitchFamily="34" charset="0"/>
                <a:ea typeface="宋体" pitchFamily="2" charset="-122"/>
                <a:cs typeface="Times New Roman" pitchFamily="18" charset="0"/>
              </a:rPr>
              <a:t>HFB</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软件包的输入。</a:t>
            </a:r>
            <a:endParaRPr kumimoji="0" lang="zh-CN" altLang="en-US" sz="32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pic>
        <p:nvPicPr>
          <p:cNvPr id="72706" name="Picture 2"/>
          <p:cNvPicPr>
            <a:picLocks noChangeAspect="1" noChangeArrowheads="1"/>
          </p:cNvPicPr>
          <p:nvPr/>
        </p:nvPicPr>
        <p:blipFill>
          <a:blip r:embed="rId2"/>
          <a:srcRect/>
          <a:stretch>
            <a:fillRect/>
          </a:stretch>
        </p:blipFill>
        <p:spPr bwMode="auto">
          <a:xfrm>
            <a:off x="0" y="1857364"/>
            <a:ext cx="4629148" cy="4458695"/>
          </a:xfrm>
          <a:prstGeom prst="rect">
            <a:avLst/>
          </a:prstGeom>
          <a:noFill/>
          <a:ln w="9525">
            <a:noFill/>
            <a:miter lim="800000"/>
            <a:headEnd/>
            <a:tailEnd/>
          </a:ln>
          <a:effectLst/>
        </p:spPr>
      </p:pic>
      <p:pic>
        <p:nvPicPr>
          <p:cNvPr id="72708" name="Picture 4"/>
          <p:cNvPicPr>
            <a:picLocks noChangeAspect="1" noChangeArrowheads="1"/>
          </p:cNvPicPr>
          <p:nvPr/>
        </p:nvPicPr>
        <p:blipFill>
          <a:blip r:embed="rId3"/>
          <a:srcRect/>
          <a:stretch>
            <a:fillRect/>
          </a:stretch>
        </p:blipFill>
        <p:spPr bwMode="auto">
          <a:xfrm>
            <a:off x="2143108" y="4429132"/>
            <a:ext cx="7000892" cy="2065326"/>
          </a:xfrm>
          <a:prstGeom prst="rect">
            <a:avLst/>
          </a:prstGeom>
          <a:noFill/>
          <a:ln w="9525">
            <a:noFill/>
            <a:miter lim="800000"/>
            <a:headEnd/>
            <a:tailEnd/>
          </a:ln>
          <a:effectLst/>
        </p:spPr>
      </p:pic>
      <p:sp>
        <p:nvSpPr>
          <p:cNvPr id="7" name="矩形 6"/>
          <p:cNvSpPr/>
          <p:nvPr/>
        </p:nvSpPr>
        <p:spPr>
          <a:xfrm>
            <a:off x="0" y="2643182"/>
            <a:ext cx="2000232" cy="192882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cxnSp>
        <p:nvCxnSpPr>
          <p:cNvPr id="9" name="直接箭头连接符 8"/>
          <p:cNvCxnSpPr/>
          <p:nvPr/>
        </p:nvCxnSpPr>
        <p:spPr>
          <a:xfrm rot="16200000" flipH="1">
            <a:off x="1785918" y="3429000"/>
            <a:ext cx="1214446" cy="78581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438" y="976954"/>
            <a:ext cx="6500826" cy="523220"/>
          </a:xfrm>
          <a:prstGeom prst="rect">
            <a:avLst/>
          </a:prstGeom>
          <a:noFill/>
        </p:spPr>
        <p:txBody>
          <a:bodyPr wrap="square" rtlCol="0">
            <a:spAutoFit/>
          </a:bodyPr>
          <a:lstStyle/>
          <a:p>
            <a:r>
              <a:rPr lang="en-US" sz="2800" dirty="0" smtClean="0"/>
              <a:t>Horizontal Flow Barrier (HFB) </a:t>
            </a:r>
            <a:r>
              <a:rPr lang="zh-CN" altLang="en-US" sz="2800" dirty="0" smtClean="0"/>
              <a:t>软件包</a:t>
            </a:r>
          </a:p>
        </p:txBody>
      </p:sp>
      <p:pic>
        <p:nvPicPr>
          <p:cNvPr id="72706" name="Picture 2"/>
          <p:cNvPicPr>
            <a:picLocks noChangeAspect="1" noChangeArrowheads="1"/>
          </p:cNvPicPr>
          <p:nvPr/>
        </p:nvPicPr>
        <p:blipFill>
          <a:blip r:embed="rId2"/>
          <a:srcRect/>
          <a:stretch>
            <a:fillRect/>
          </a:stretch>
        </p:blipFill>
        <p:spPr bwMode="auto">
          <a:xfrm>
            <a:off x="0" y="1928802"/>
            <a:ext cx="4629148" cy="4458695"/>
          </a:xfrm>
          <a:prstGeom prst="rect">
            <a:avLst/>
          </a:prstGeom>
          <a:noFill/>
          <a:ln w="9525">
            <a:noFill/>
            <a:miter lim="800000"/>
            <a:headEnd/>
            <a:tailEnd/>
          </a:ln>
          <a:effectLst/>
        </p:spPr>
      </p:pic>
      <p:sp>
        <p:nvSpPr>
          <p:cNvPr id="6" name="矩形 5"/>
          <p:cNvSpPr/>
          <p:nvPr/>
        </p:nvSpPr>
        <p:spPr>
          <a:xfrm>
            <a:off x="0" y="4857760"/>
            <a:ext cx="4500562" cy="15001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pic>
        <p:nvPicPr>
          <p:cNvPr id="76802" name="Picture 2"/>
          <p:cNvPicPr>
            <a:picLocks noChangeAspect="1" noChangeArrowheads="1"/>
          </p:cNvPicPr>
          <p:nvPr/>
        </p:nvPicPr>
        <p:blipFill>
          <a:blip r:embed="rId3"/>
          <a:srcRect/>
          <a:stretch>
            <a:fillRect/>
          </a:stretch>
        </p:blipFill>
        <p:spPr bwMode="auto">
          <a:xfrm>
            <a:off x="2214546" y="1500174"/>
            <a:ext cx="6929454" cy="2418712"/>
          </a:xfrm>
          <a:prstGeom prst="rect">
            <a:avLst/>
          </a:prstGeom>
          <a:noFill/>
          <a:ln w="9525">
            <a:noFill/>
            <a:miter lim="800000"/>
            <a:headEnd/>
            <a:tailEnd/>
          </a:ln>
          <a:effectLst/>
        </p:spPr>
      </p:pic>
      <p:pic>
        <p:nvPicPr>
          <p:cNvPr id="76803" name="Picture 3"/>
          <p:cNvPicPr>
            <a:picLocks noChangeAspect="1" noChangeArrowheads="1"/>
          </p:cNvPicPr>
          <p:nvPr/>
        </p:nvPicPr>
        <p:blipFill>
          <a:blip r:embed="rId4"/>
          <a:srcRect/>
          <a:stretch>
            <a:fillRect/>
          </a:stretch>
        </p:blipFill>
        <p:spPr bwMode="auto">
          <a:xfrm>
            <a:off x="2659760" y="3929066"/>
            <a:ext cx="6484240" cy="200026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438" y="976954"/>
            <a:ext cx="6500826" cy="523220"/>
          </a:xfrm>
          <a:prstGeom prst="rect">
            <a:avLst/>
          </a:prstGeom>
          <a:noFill/>
        </p:spPr>
        <p:txBody>
          <a:bodyPr wrap="square" rtlCol="0">
            <a:spAutoFit/>
          </a:bodyPr>
          <a:lstStyle/>
          <a:p>
            <a:r>
              <a:rPr lang="en-US" sz="2800" dirty="0" smtClean="0"/>
              <a:t>Horizontal Flow Barrier (HFB) </a:t>
            </a:r>
            <a:r>
              <a:rPr lang="zh-CN" altLang="en-US" sz="2800" dirty="0" smtClean="0"/>
              <a:t>软件包</a:t>
            </a:r>
          </a:p>
        </p:txBody>
      </p:sp>
      <p:pic>
        <p:nvPicPr>
          <p:cNvPr id="71681" name="Picture 1"/>
          <p:cNvPicPr>
            <a:picLocks noChangeAspect="1" noChangeArrowheads="1"/>
          </p:cNvPicPr>
          <p:nvPr/>
        </p:nvPicPr>
        <p:blipFill>
          <a:blip r:embed="rId2"/>
          <a:srcRect/>
          <a:stretch>
            <a:fillRect/>
          </a:stretch>
        </p:blipFill>
        <p:spPr bwMode="auto">
          <a:xfrm>
            <a:off x="2714611" y="1714488"/>
            <a:ext cx="3470023" cy="4071966"/>
          </a:xfrm>
          <a:prstGeom prst="rect">
            <a:avLst/>
          </a:prstGeom>
          <a:noFill/>
          <a:ln w="9525">
            <a:noFill/>
            <a:miter lim="800000"/>
            <a:headEnd/>
            <a:tailEnd/>
          </a:ln>
          <a:effec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ChangeArrowheads="1"/>
          </p:cNvSpPr>
          <p:nvPr/>
        </p:nvSpPr>
        <p:spPr bwMode="auto">
          <a:xfrm>
            <a:off x="0" y="1000108"/>
            <a:ext cx="9144000" cy="1138773"/>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304800" algn="l" defTabSz="914400" rtl="0" eaLnBrk="1" fontAlgn="base" latinLnBrk="0" hangingPunct="1">
              <a:lnSpc>
                <a:spcPct val="100000"/>
              </a:lnSpc>
              <a:spcBef>
                <a:spcPct val="0"/>
              </a:spcBef>
              <a:spcAft>
                <a:spcPct val="0"/>
              </a:spcAft>
              <a:buClrTx/>
              <a:buSzTx/>
              <a:buFontTx/>
              <a:buNone/>
              <a:tabLst/>
            </a:pPr>
            <a:r>
              <a:rPr kumimoji="0" lang="en-US" altLang="zh-CN" sz="2800" b="0" i="0" u="none" strike="noStrike" cap="none" normalizeH="0" baseline="0" dirty="0" smtClean="0">
                <a:ln>
                  <a:noFill/>
                </a:ln>
                <a:solidFill>
                  <a:schemeClr val="tx1"/>
                </a:solidFill>
                <a:effectLst/>
                <a:latin typeface="Arial" pitchFamily="34" charset="0"/>
                <a:ea typeface="黑体" pitchFamily="49" charset="-122"/>
                <a:cs typeface="Times New Roman" pitchFamily="18" charset="0"/>
              </a:rPr>
              <a:t>Storage</a:t>
            </a:r>
            <a:r>
              <a:rPr kumimoji="0" lang="zh-CN" altLang="en-US" sz="2800" b="0" i="0" u="none" strike="noStrike" cap="none" normalizeH="0" baseline="0" dirty="0" smtClean="0">
                <a:ln>
                  <a:noFill/>
                </a:ln>
                <a:solidFill>
                  <a:schemeClr val="tx1"/>
                </a:solidFill>
                <a:effectLst/>
                <a:latin typeface="Times New Roman" pitchFamily="18" charset="0"/>
                <a:ea typeface="黑体" pitchFamily="49" charset="-122"/>
                <a:cs typeface="Times New Roman" pitchFamily="18" charset="0"/>
              </a:rPr>
              <a:t>软件包</a:t>
            </a:r>
            <a:endParaRPr kumimoji="0" lang="zh-CN" altLang="en-US" sz="11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304800" algn="l" defTabSz="914400" rtl="0" eaLnBrk="0" fontAlgn="base" latinLnBrk="0" hangingPunct="0">
              <a:lnSpc>
                <a:spcPct val="10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从名称文件的</a:t>
            </a:r>
            <a:r>
              <a:rPr kumimoji="0" lang="en-US" altLang="zh-CN" sz="2000" b="0" i="0" u="none" strike="noStrike" cap="none" normalizeH="0" baseline="0" dirty="0" smtClean="0">
                <a:ln>
                  <a:noFill/>
                </a:ln>
                <a:solidFill>
                  <a:schemeClr val="tx1"/>
                </a:solidFill>
                <a:effectLst/>
                <a:latin typeface="Arial" pitchFamily="34" charset="0"/>
                <a:ea typeface="宋体" pitchFamily="2" charset="-122"/>
                <a:cs typeface="Times New Roman" pitchFamily="18" charset="0"/>
              </a:rPr>
              <a:t>STO6</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类型读取</a:t>
            </a:r>
            <a:r>
              <a:rPr kumimoji="0" lang="en-US" altLang="zh-CN" sz="2000" b="0" i="0" u="none" strike="noStrike" cap="none" normalizeH="0" baseline="0" dirty="0" smtClean="0">
                <a:ln>
                  <a:noFill/>
                </a:ln>
                <a:solidFill>
                  <a:schemeClr val="tx1"/>
                </a:solidFill>
                <a:effectLst/>
                <a:latin typeface="Arial" pitchFamily="34" charset="0"/>
                <a:ea typeface="宋体" pitchFamily="2" charset="-122"/>
                <a:cs typeface="Times New Roman" pitchFamily="18" charset="0"/>
              </a:rPr>
              <a:t>STO</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软件包的输入。如果模型不考虑</a:t>
            </a:r>
            <a:r>
              <a:rPr kumimoji="0" lang="en-US" altLang="zh-CN" sz="2000" b="0" i="0" u="none" strike="noStrike" cap="none" normalizeH="0" baseline="0" dirty="0" smtClean="0">
                <a:ln>
                  <a:noFill/>
                </a:ln>
                <a:solidFill>
                  <a:schemeClr val="tx1"/>
                </a:solidFill>
                <a:effectLst/>
                <a:latin typeface="Arial" pitchFamily="34" charset="0"/>
                <a:ea typeface="宋体" pitchFamily="2" charset="-122"/>
                <a:cs typeface="Times New Roman" pitchFamily="18" charset="0"/>
              </a:rPr>
              <a:t>STO</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软件，则不计算储水变化，模型将是恒定态。一个</a:t>
            </a:r>
            <a:r>
              <a:rPr kumimoji="0" lang="en-US" altLang="zh-CN" sz="2000" b="0" i="0" u="none" strike="noStrike" cap="none" normalizeH="0" baseline="0" dirty="0" smtClean="0">
                <a:ln>
                  <a:noFill/>
                </a:ln>
                <a:solidFill>
                  <a:schemeClr val="tx1"/>
                </a:solidFill>
                <a:effectLst/>
                <a:latin typeface="Arial" pitchFamily="34" charset="0"/>
                <a:ea typeface="宋体" pitchFamily="2" charset="-122"/>
                <a:cs typeface="Times New Roman" pitchFamily="18" charset="0"/>
              </a:rPr>
              <a:t>GWF</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模型仅定义一个</a:t>
            </a:r>
            <a:r>
              <a:rPr kumimoji="0" lang="en-US" altLang="zh-CN" sz="2000" b="0" i="0" u="none" strike="noStrike" cap="none" normalizeH="0" baseline="0" dirty="0" smtClean="0">
                <a:ln>
                  <a:noFill/>
                </a:ln>
                <a:solidFill>
                  <a:schemeClr val="tx1"/>
                </a:solidFill>
                <a:effectLst/>
                <a:latin typeface="Arial" pitchFamily="34" charset="0"/>
                <a:ea typeface="宋体" pitchFamily="2" charset="-122"/>
                <a:cs typeface="Times New Roman" pitchFamily="18" charset="0"/>
              </a:rPr>
              <a:t>STO</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软件。</a:t>
            </a:r>
            <a:endParaRPr kumimoji="0" lang="zh-CN" altLang="en-US" sz="32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pic>
        <p:nvPicPr>
          <p:cNvPr id="11266" name="Picture 2"/>
          <p:cNvPicPr>
            <a:picLocks noChangeAspect="1" noChangeArrowheads="1"/>
          </p:cNvPicPr>
          <p:nvPr/>
        </p:nvPicPr>
        <p:blipFill>
          <a:blip r:embed="rId2"/>
          <a:srcRect/>
          <a:stretch>
            <a:fillRect/>
          </a:stretch>
        </p:blipFill>
        <p:spPr bwMode="auto">
          <a:xfrm>
            <a:off x="0" y="2071678"/>
            <a:ext cx="2857673" cy="4624382"/>
          </a:xfrm>
          <a:prstGeom prst="rect">
            <a:avLst/>
          </a:prstGeom>
          <a:noFill/>
          <a:ln w="9525">
            <a:noFill/>
            <a:miter lim="800000"/>
            <a:headEnd/>
            <a:tailEnd/>
          </a:ln>
          <a:effectLst/>
        </p:spPr>
      </p:pic>
      <p:pic>
        <p:nvPicPr>
          <p:cNvPr id="11267" name="Picture 3"/>
          <p:cNvPicPr>
            <a:picLocks noChangeAspect="1" noChangeArrowheads="1"/>
          </p:cNvPicPr>
          <p:nvPr/>
        </p:nvPicPr>
        <p:blipFill>
          <a:blip r:embed="rId3"/>
          <a:srcRect/>
          <a:stretch>
            <a:fillRect/>
          </a:stretch>
        </p:blipFill>
        <p:spPr bwMode="auto">
          <a:xfrm>
            <a:off x="2857487" y="2143115"/>
            <a:ext cx="6286513" cy="2755655"/>
          </a:xfrm>
          <a:prstGeom prst="rect">
            <a:avLst/>
          </a:prstGeom>
          <a:noFill/>
          <a:ln w="9525">
            <a:noFill/>
            <a:miter lim="800000"/>
            <a:headEnd/>
            <a:tailEnd/>
          </a:ln>
          <a:effectLst/>
        </p:spPr>
      </p:pic>
      <p:sp>
        <p:nvSpPr>
          <p:cNvPr id="5" name="矩形 4"/>
          <p:cNvSpPr/>
          <p:nvPr/>
        </p:nvSpPr>
        <p:spPr>
          <a:xfrm>
            <a:off x="-32" y="2071678"/>
            <a:ext cx="2786050" cy="15001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2"/>
          <a:srcRect/>
          <a:stretch>
            <a:fillRect/>
          </a:stretch>
        </p:blipFill>
        <p:spPr bwMode="auto">
          <a:xfrm>
            <a:off x="0" y="1643050"/>
            <a:ext cx="3090197" cy="5000660"/>
          </a:xfrm>
          <a:prstGeom prst="rect">
            <a:avLst/>
          </a:prstGeom>
          <a:noFill/>
          <a:ln w="9525">
            <a:noFill/>
            <a:miter lim="800000"/>
            <a:headEnd/>
            <a:tailEnd/>
          </a:ln>
          <a:effectLst/>
        </p:spPr>
      </p:pic>
      <p:sp>
        <p:nvSpPr>
          <p:cNvPr id="3" name="矩形 2"/>
          <p:cNvSpPr/>
          <p:nvPr/>
        </p:nvSpPr>
        <p:spPr>
          <a:xfrm>
            <a:off x="0" y="1000108"/>
            <a:ext cx="2829621" cy="523220"/>
          </a:xfrm>
          <a:prstGeom prst="rect">
            <a:avLst/>
          </a:prstGeom>
        </p:spPr>
        <p:txBody>
          <a:bodyPr wrap="none">
            <a:spAutoFit/>
          </a:bodyPr>
          <a:lstStyle/>
          <a:p>
            <a:pPr lvl="0" indent="304800"/>
            <a:r>
              <a:rPr lang="en-US" altLang="zh-CN" sz="2800" dirty="0" smtClean="0">
                <a:ea typeface="黑体" pitchFamily="49" charset="-122"/>
                <a:cs typeface="Times New Roman" pitchFamily="18" charset="0"/>
              </a:rPr>
              <a:t>Storage</a:t>
            </a:r>
            <a:r>
              <a:rPr lang="zh-CN" altLang="en-US" sz="2800" dirty="0" smtClean="0">
                <a:latin typeface="Times New Roman" pitchFamily="18" charset="0"/>
                <a:ea typeface="黑体" pitchFamily="49" charset="-122"/>
                <a:cs typeface="Times New Roman" pitchFamily="18" charset="0"/>
              </a:rPr>
              <a:t>软件包</a:t>
            </a:r>
            <a:endParaRPr lang="zh-CN" altLang="en-US" sz="1100" dirty="0" smtClean="0">
              <a:cs typeface="宋体" pitchFamily="2" charset="-122"/>
            </a:endParaRPr>
          </a:p>
        </p:txBody>
      </p:sp>
      <p:pic>
        <p:nvPicPr>
          <p:cNvPr id="10241" name="Picture 1"/>
          <p:cNvPicPr>
            <a:picLocks noChangeAspect="1" noChangeArrowheads="1"/>
          </p:cNvPicPr>
          <p:nvPr/>
        </p:nvPicPr>
        <p:blipFill>
          <a:blip r:embed="rId3"/>
          <a:srcRect/>
          <a:stretch>
            <a:fillRect/>
          </a:stretch>
        </p:blipFill>
        <p:spPr bwMode="auto">
          <a:xfrm>
            <a:off x="3000364" y="1714488"/>
            <a:ext cx="6143636" cy="2038621"/>
          </a:xfrm>
          <a:prstGeom prst="rect">
            <a:avLst/>
          </a:prstGeom>
          <a:noFill/>
          <a:ln w="9525">
            <a:noFill/>
            <a:miter lim="800000"/>
            <a:headEnd/>
            <a:tailEnd/>
          </a:ln>
          <a:effectLst/>
        </p:spPr>
      </p:pic>
      <p:pic>
        <p:nvPicPr>
          <p:cNvPr id="10242" name="Picture 2"/>
          <p:cNvPicPr>
            <a:picLocks noChangeAspect="1" noChangeArrowheads="1"/>
          </p:cNvPicPr>
          <p:nvPr/>
        </p:nvPicPr>
        <p:blipFill>
          <a:blip r:embed="rId4"/>
          <a:srcRect/>
          <a:stretch>
            <a:fillRect/>
          </a:stretch>
        </p:blipFill>
        <p:spPr bwMode="auto">
          <a:xfrm>
            <a:off x="2980753" y="4143380"/>
            <a:ext cx="6163279" cy="2571768"/>
          </a:xfrm>
          <a:prstGeom prst="rect">
            <a:avLst/>
          </a:prstGeom>
          <a:noFill/>
          <a:ln w="9525">
            <a:noFill/>
            <a:miter lim="800000"/>
            <a:headEnd/>
            <a:tailEnd/>
          </a:ln>
          <a:effectLst/>
        </p:spPr>
      </p:pic>
      <p:sp>
        <p:nvSpPr>
          <p:cNvPr id="6" name="矩形 5"/>
          <p:cNvSpPr/>
          <p:nvPr/>
        </p:nvSpPr>
        <p:spPr>
          <a:xfrm>
            <a:off x="0" y="3429000"/>
            <a:ext cx="3071802" cy="328614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000108"/>
            <a:ext cx="2829621" cy="523220"/>
          </a:xfrm>
          <a:prstGeom prst="rect">
            <a:avLst/>
          </a:prstGeom>
        </p:spPr>
        <p:txBody>
          <a:bodyPr wrap="none">
            <a:spAutoFit/>
          </a:bodyPr>
          <a:lstStyle/>
          <a:p>
            <a:pPr lvl="0" indent="304800"/>
            <a:r>
              <a:rPr lang="en-US" altLang="zh-CN" sz="2800" dirty="0" smtClean="0">
                <a:ea typeface="黑体" pitchFamily="49" charset="-122"/>
                <a:cs typeface="Times New Roman" pitchFamily="18" charset="0"/>
              </a:rPr>
              <a:t>Storage</a:t>
            </a:r>
            <a:r>
              <a:rPr lang="zh-CN" altLang="en-US" sz="2800" dirty="0" smtClean="0">
                <a:latin typeface="Times New Roman" pitchFamily="18" charset="0"/>
                <a:ea typeface="黑体" pitchFamily="49" charset="-122"/>
                <a:cs typeface="Times New Roman" pitchFamily="18" charset="0"/>
              </a:rPr>
              <a:t>软件包</a:t>
            </a:r>
            <a:endParaRPr lang="zh-CN" altLang="en-US" sz="1100" dirty="0" smtClean="0">
              <a:cs typeface="宋体" pitchFamily="2" charset="-122"/>
            </a:endParaRPr>
          </a:p>
        </p:txBody>
      </p:sp>
      <p:pic>
        <p:nvPicPr>
          <p:cNvPr id="9217" name="Picture 1"/>
          <p:cNvPicPr>
            <a:picLocks noChangeAspect="1" noChangeArrowheads="1"/>
          </p:cNvPicPr>
          <p:nvPr/>
        </p:nvPicPr>
        <p:blipFill>
          <a:blip r:embed="rId2"/>
          <a:srcRect/>
          <a:stretch>
            <a:fillRect/>
          </a:stretch>
        </p:blipFill>
        <p:spPr bwMode="auto">
          <a:xfrm>
            <a:off x="2786050" y="285728"/>
            <a:ext cx="5667370" cy="4635401"/>
          </a:xfrm>
          <a:prstGeom prst="rect">
            <a:avLst/>
          </a:prstGeom>
          <a:noFill/>
          <a:ln w="9525">
            <a:noFill/>
            <a:miter lim="800000"/>
            <a:headEnd/>
            <a:tailEnd/>
          </a:ln>
          <a:effectLst/>
        </p:spPr>
      </p:pic>
      <p:pic>
        <p:nvPicPr>
          <p:cNvPr id="9218" name="Picture 2"/>
          <p:cNvPicPr>
            <a:picLocks noChangeAspect="1" noChangeArrowheads="1"/>
          </p:cNvPicPr>
          <p:nvPr/>
        </p:nvPicPr>
        <p:blipFill>
          <a:blip r:embed="rId3"/>
          <a:srcRect/>
          <a:stretch>
            <a:fillRect/>
          </a:stretch>
        </p:blipFill>
        <p:spPr bwMode="auto">
          <a:xfrm>
            <a:off x="2867027" y="4857760"/>
            <a:ext cx="3419485" cy="183245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0034" y="957188"/>
            <a:ext cx="8429684" cy="400110"/>
          </a:xfrm>
          <a:prstGeom prst="rect">
            <a:avLst/>
          </a:prstGeom>
        </p:spPr>
        <p:txBody>
          <a:bodyPr wrap="square">
            <a:spAutoFit/>
          </a:bodyPr>
          <a:lstStyle/>
          <a:p>
            <a:r>
              <a:rPr lang="zh-CN" altLang="en-US" sz="2000" dirty="0" smtClean="0"/>
              <a:t>附录</a:t>
            </a:r>
            <a:r>
              <a:rPr lang="en-US" sz="2000" dirty="0" smtClean="0"/>
              <a:t>A Blocks</a:t>
            </a:r>
            <a:r>
              <a:rPr lang="zh-CN" altLang="en-US" sz="2000" dirty="0" smtClean="0"/>
              <a:t>列表（</a:t>
            </a:r>
            <a:r>
              <a:rPr lang="en-US" sz="2000" dirty="0" smtClean="0"/>
              <a:t>OPEN/CLOSE</a:t>
            </a:r>
            <a:r>
              <a:rPr lang="zh-CN" altLang="en-US" sz="2000" dirty="0" smtClean="0"/>
              <a:t>表示块信息是否能在单独的文件定义）</a:t>
            </a:r>
            <a:endParaRPr lang="zh-CN" altLang="en-US" sz="2000" dirty="0"/>
          </a:p>
        </p:txBody>
      </p:sp>
      <p:pic>
        <p:nvPicPr>
          <p:cNvPr id="16385" name="Picture 1"/>
          <p:cNvPicPr>
            <a:picLocks noChangeAspect="1" noChangeArrowheads="1"/>
          </p:cNvPicPr>
          <p:nvPr/>
        </p:nvPicPr>
        <p:blipFill>
          <a:blip r:embed="rId2"/>
          <a:srcRect/>
          <a:stretch>
            <a:fillRect/>
          </a:stretch>
        </p:blipFill>
        <p:spPr bwMode="auto">
          <a:xfrm>
            <a:off x="357158" y="1338365"/>
            <a:ext cx="2857488" cy="5376783"/>
          </a:xfrm>
          <a:prstGeom prst="rect">
            <a:avLst/>
          </a:prstGeom>
          <a:noFill/>
          <a:ln w="9525">
            <a:noFill/>
            <a:miter lim="800000"/>
            <a:headEnd/>
            <a:tailEnd/>
          </a:ln>
          <a:effectLst/>
        </p:spPr>
      </p:pic>
      <p:pic>
        <p:nvPicPr>
          <p:cNvPr id="16386" name="Picture 2"/>
          <p:cNvPicPr>
            <a:picLocks noChangeAspect="1" noChangeArrowheads="1"/>
          </p:cNvPicPr>
          <p:nvPr/>
        </p:nvPicPr>
        <p:blipFill>
          <a:blip r:embed="rId3"/>
          <a:srcRect/>
          <a:stretch>
            <a:fillRect/>
          </a:stretch>
        </p:blipFill>
        <p:spPr bwMode="auto">
          <a:xfrm>
            <a:off x="3310469" y="1376355"/>
            <a:ext cx="2547415" cy="5338793"/>
          </a:xfrm>
          <a:prstGeom prst="rect">
            <a:avLst/>
          </a:prstGeom>
          <a:noFill/>
          <a:ln w="9525">
            <a:noFill/>
            <a:miter lim="800000"/>
            <a:headEnd/>
            <a:tailEnd/>
          </a:ln>
          <a:effectLst/>
        </p:spPr>
      </p:pic>
      <p:pic>
        <p:nvPicPr>
          <p:cNvPr id="16387" name="Picture 3"/>
          <p:cNvPicPr>
            <a:picLocks noChangeAspect="1" noChangeArrowheads="1"/>
          </p:cNvPicPr>
          <p:nvPr/>
        </p:nvPicPr>
        <p:blipFill>
          <a:blip r:embed="rId4"/>
          <a:srcRect/>
          <a:stretch>
            <a:fillRect/>
          </a:stretch>
        </p:blipFill>
        <p:spPr bwMode="auto">
          <a:xfrm>
            <a:off x="6000760" y="1360501"/>
            <a:ext cx="2571768" cy="542608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
          <p:cNvSpPr>
            <a:spLocks noChangeArrowheads="1"/>
          </p:cNvSpPr>
          <p:nvPr/>
        </p:nvSpPr>
        <p:spPr bwMode="auto">
          <a:xfrm>
            <a:off x="0" y="1000108"/>
            <a:ext cx="6929454"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2800" b="0" i="0" u="none" strike="noStrike" cap="none" normalizeH="0" baseline="0" dirty="0" smtClean="0">
                <a:ln>
                  <a:noFill/>
                </a:ln>
                <a:solidFill>
                  <a:schemeClr val="tx1"/>
                </a:solidFill>
                <a:effectLst/>
                <a:latin typeface="Times New Roman" pitchFamily="18" charset="0"/>
                <a:ea typeface="黑体" pitchFamily="49" charset="-122"/>
                <a:cs typeface="Times New Roman" pitchFamily="18" charset="0"/>
              </a:rPr>
              <a:t>随时间变化的存储</a:t>
            </a:r>
            <a:r>
              <a:rPr kumimoji="0" lang="en-US" altLang="zh-CN" sz="2800" b="0" i="0" u="none" strike="noStrike" cap="none" normalizeH="0" baseline="0" dirty="0" smtClean="0">
                <a:ln>
                  <a:noFill/>
                </a:ln>
                <a:solidFill>
                  <a:schemeClr val="tx1"/>
                </a:solidFill>
                <a:effectLst/>
                <a:latin typeface="Arial" pitchFamily="34" charset="0"/>
                <a:ea typeface="黑体" pitchFamily="49" charset="-122"/>
                <a:cs typeface="Times New Roman" pitchFamily="18" charset="0"/>
              </a:rPr>
              <a:t>(TVS)</a:t>
            </a:r>
            <a:r>
              <a:rPr kumimoji="0" lang="zh-CN" altLang="en-US" sz="2800" b="0" i="0" u="none" strike="noStrike" cap="none" normalizeH="0" baseline="0" dirty="0" smtClean="0">
                <a:ln>
                  <a:noFill/>
                </a:ln>
                <a:solidFill>
                  <a:schemeClr val="tx1"/>
                </a:solidFill>
                <a:effectLst/>
                <a:latin typeface="Times New Roman" pitchFamily="18" charset="0"/>
                <a:ea typeface="黑体" pitchFamily="49" charset="-122"/>
                <a:cs typeface="Times New Roman" pitchFamily="18" charset="0"/>
              </a:rPr>
              <a:t>软件包</a:t>
            </a:r>
            <a:endParaRPr kumimoji="0" lang="zh-CN" altLang="en-US" sz="4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8194" name="Rectangle 2"/>
          <p:cNvSpPr>
            <a:spLocks noChangeArrowheads="1"/>
          </p:cNvSpPr>
          <p:nvPr/>
        </p:nvSpPr>
        <p:spPr bwMode="auto">
          <a:xfrm>
            <a:off x="0" y="1571612"/>
            <a:ext cx="8441926" cy="40011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304800" algn="l" defTabSz="914400" rtl="0" eaLnBrk="1" fontAlgn="base" latinLnBrk="0" hangingPunct="1">
              <a:lnSpc>
                <a:spcPct val="100000"/>
              </a:lnSpc>
              <a:spcBef>
                <a:spcPct val="0"/>
              </a:spcBef>
              <a:spcAft>
                <a:spcPct val="0"/>
              </a:spcAft>
              <a:buClrTx/>
              <a:buSzTx/>
              <a:buFontTx/>
              <a:buNone/>
              <a:tabLst/>
            </a:pPr>
            <a:r>
              <a:rPr kumimoji="0" 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在</a:t>
            </a:r>
            <a:r>
              <a:rPr kumimoji="0" lang="en-US" altLang="zh-CN" sz="2000" b="0" i="0" u="none" strike="noStrike" cap="none" normalizeH="0" baseline="0" dirty="0" smtClean="0">
                <a:ln>
                  <a:noFill/>
                </a:ln>
                <a:solidFill>
                  <a:schemeClr val="tx1"/>
                </a:solidFill>
                <a:effectLst/>
                <a:latin typeface="Arial" pitchFamily="34" charset="0"/>
                <a:ea typeface="宋体" pitchFamily="2" charset="-122"/>
                <a:cs typeface="Times New Roman" pitchFamily="18" charset="0"/>
              </a:rPr>
              <a:t>STO</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软件包的</a:t>
            </a:r>
            <a:r>
              <a:rPr kumimoji="0" lang="en-US" altLang="zh-CN" sz="2000" b="0" i="0" u="none" strike="noStrike" cap="none" normalizeH="0" baseline="0" dirty="0" smtClean="0">
                <a:ln>
                  <a:noFill/>
                </a:ln>
                <a:solidFill>
                  <a:schemeClr val="tx1"/>
                </a:solidFill>
                <a:effectLst/>
                <a:latin typeface="Arial" pitchFamily="34" charset="0"/>
                <a:ea typeface="宋体" pitchFamily="2" charset="-122"/>
                <a:cs typeface="Times New Roman" pitchFamily="18" charset="0"/>
              </a:rPr>
              <a:t>OPTIONS</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块的</a:t>
            </a:r>
            <a:r>
              <a:rPr kumimoji="0" lang="en-US" altLang="zh-CN" sz="2000" b="0" i="0" u="none" strike="noStrike" cap="none" normalizeH="0" baseline="0" dirty="0" smtClean="0">
                <a:ln>
                  <a:noFill/>
                </a:ln>
                <a:solidFill>
                  <a:schemeClr val="tx1"/>
                </a:solidFill>
                <a:effectLst/>
                <a:latin typeface="Arial" pitchFamily="34" charset="0"/>
                <a:ea typeface="宋体" pitchFamily="2" charset="-122"/>
                <a:cs typeface="Times New Roman" pitchFamily="18" charset="0"/>
              </a:rPr>
              <a:t>TVS6</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记录定义，读入</a:t>
            </a:r>
            <a:r>
              <a:rPr kumimoji="0" lang="en-US" altLang="zh-CN" sz="2000" b="0" i="0" u="none" strike="noStrike" cap="none" normalizeH="0" baseline="0" dirty="0" smtClean="0">
                <a:ln>
                  <a:noFill/>
                </a:ln>
                <a:solidFill>
                  <a:schemeClr val="tx1"/>
                </a:solidFill>
                <a:effectLst/>
                <a:latin typeface="Arial" pitchFamily="34" charset="0"/>
                <a:ea typeface="宋体" pitchFamily="2" charset="-122"/>
                <a:cs typeface="Times New Roman" pitchFamily="18" charset="0"/>
              </a:rPr>
              <a:t>TVS</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软件的输入。</a:t>
            </a:r>
            <a:endParaRPr kumimoji="0" lang="zh-CN" altLang="en-US" sz="32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pic>
        <p:nvPicPr>
          <p:cNvPr id="8195" name="Picture 3"/>
          <p:cNvPicPr>
            <a:picLocks noChangeAspect="1" noChangeArrowheads="1"/>
          </p:cNvPicPr>
          <p:nvPr/>
        </p:nvPicPr>
        <p:blipFill>
          <a:blip r:embed="rId2"/>
          <a:srcRect/>
          <a:stretch>
            <a:fillRect/>
          </a:stretch>
        </p:blipFill>
        <p:spPr bwMode="auto">
          <a:xfrm>
            <a:off x="0" y="2071678"/>
            <a:ext cx="3648075" cy="4362450"/>
          </a:xfrm>
          <a:prstGeom prst="rect">
            <a:avLst/>
          </a:prstGeom>
          <a:noFill/>
          <a:ln w="9525">
            <a:noFill/>
            <a:miter lim="800000"/>
            <a:headEnd/>
            <a:tailEnd/>
          </a:ln>
          <a:effectLst/>
        </p:spPr>
      </p:pic>
      <p:pic>
        <p:nvPicPr>
          <p:cNvPr id="8196" name="Picture 4"/>
          <p:cNvPicPr>
            <a:picLocks noChangeAspect="1" noChangeArrowheads="1"/>
          </p:cNvPicPr>
          <p:nvPr/>
        </p:nvPicPr>
        <p:blipFill>
          <a:blip r:embed="rId3"/>
          <a:srcRect/>
          <a:stretch>
            <a:fillRect/>
          </a:stretch>
        </p:blipFill>
        <p:spPr bwMode="auto">
          <a:xfrm>
            <a:off x="3571873" y="3000372"/>
            <a:ext cx="5572127" cy="2158572"/>
          </a:xfrm>
          <a:prstGeom prst="rect">
            <a:avLst/>
          </a:prstGeom>
          <a:noFill/>
          <a:ln w="9525">
            <a:noFill/>
            <a:miter lim="800000"/>
            <a:headEnd/>
            <a:tailEnd/>
          </a:ln>
          <a:effectLst/>
        </p:spPr>
      </p:pic>
      <p:sp>
        <p:nvSpPr>
          <p:cNvPr id="7" name="矩形 6"/>
          <p:cNvSpPr/>
          <p:nvPr/>
        </p:nvSpPr>
        <p:spPr>
          <a:xfrm>
            <a:off x="0" y="2928934"/>
            <a:ext cx="3571868" cy="15716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1000108"/>
            <a:ext cx="6929454"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2800" b="0" i="0" u="none" strike="noStrike" cap="none" normalizeH="0" baseline="0" dirty="0" smtClean="0">
                <a:ln>
                  <a:noFill/>
                </a:ln>
                <a:solidFill>
                  <a:schemeClr val="tx1"/>
                </a:solidFill>
                <a:effectLst/>
                <a:latin typeface="Times New Roman" pitchFamily="18" charset="0"/>
                <a:ea typeface="黑体" pitchFamily="49" charset="-122"/>
                <a:cs typeface="Times New Roman" pitchFamily="18" charset="0"/>
              </a:rPr>
              <a:t>随时间变化的存储</a:t>
            </a:r>
            <a:r>
              <a:rPr kumimoji="0" lang="en-US" altLang="zh-CN" sz="2800" b="0" i="0" u="none" strike="noStrike" cap="none" normalizeH="0" baseline="0" dirty="0" smtClean="0">
                <a:ln>
                  <a:noFill/>
                </a:ln>
                <a:solidFill>
                  <a:schemeClr val="tx1"/>
                </a:solidFill>
                <a:effectLst/>
                <a:latin typeface="Arial" pitchFamily="34" charset="0"/>
                <a:ea typeface="黑体" pitchFamily="49" charset="-122"/>
                <a:cs typeface="Times New Roman" pitchFamily="18" charset="0"/>
              </a:rPr>
              <a:t>(TVS)</a:t>
            </a:r>
            <a:r>
              <a:rPr kumimoji="0" lang="zh-CN" altLang="en-US" sz="2800" b="0" i="0" u="none" strike="noStrike" cap="none" normalizeH="0" baseline="0" dirty="0" smtClean="0">
                <a:ln>
                  <a:noFill/>
                </a:ln>
                <a:solidFill>
                  <a:schemeClr val="tx1"/>
                </a:solidFill>
                <a:effectLst/>
                <a:latin typeface="Times New Roman" pitchFamily="18" charset="0"/>
                <a:ea typeface="黑体" pitchFamily="49" charset="-122"/>
                <a:cs typeface="Times New Roman" pitchFamily="18" charset="0"/>
              </a:rPr>
              <a:t>软件包</a:t>
            </a:r>
            <a:endParaRPr kumimoji="0" lang="zh-CN" altLang="en-US" sz="4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pic>
        <p:nvPicPr>
          <p:cNvPr id="3" name="Picture 3"/>
          <p:cNvPicPr>
            <a:picLocks noChangeAspect="1" noChangeArrowheads="1"/>
          </p:cNvPicPr>
          <p:nvPr/>
        </p:nvPicPr>
        <p:blipFill>
          <a:blip r:embed="rId2"/>
          <a:srcRect/>
          <a:stretch>
            <a:fillRect/>
          </a:stretch>
        </p:blipFill>
        <p:spPr bwMode="auto">
          <a:xfrm>
            <a:off x="0" y="1857364"/>
            <a:ext cx="3648075" cy="4362450"/>
          </a:xfrm>
          <a:prstGeom prst="rect">
            <a:avLst/>
          </a:prstGeom>
          <a:noFill/>
          <a:ln w="9525">
            <a:noFill/>
            <a:miter lim="800000"/>
            <a:headEnd/>
            <a:tailEnd/>
          </a:ln>
          <a:effectLst/>
        </p:spPr>
      </p:pic>
      <p:pic>
        <p:nvPicPr>
          <p:cNvPr id="4" name="Picture 5"/>
          <p:cNvPicPr>
            <a:picLocks noChangeAspect="1" noChangeArrowheads="1"/>
          </p:cNvPicPr>
          <p:nvPr/>
        </p:nvPicPr>
        <p:blipFill>
          <a:blip r:embed="rId3"/>
          <a:srcRect/>
          <a:stretch>
            <a:fillRect/>
          </a:stretch>
        </p:blipFill>
        <p:spPr bwMode="auto">
          <a:xfrm>
            <a:off x="3252783" y="2000240"/>
            <a:ext cx="5891217" cy="1357867"/>
          </a:xfrm>
          <a:prstGeom prst="rect">
            <a:avLst/>
          </a:prstGeom>
          <a:noFill/>
          <a:ln w="9525">
            <a:noFill/>
            <a:miter lim="800000"/>
            <a:headEnd/>
            <a:tailEnd/>
          </a:ln>
          <a:effectLst/>
        </p:spPr>
      </p:pic>
      <p:pic>
        <p:nvPicPr>
          <p:cNvPr id="7169" name="Picture 1"/>
          <p:cNvPicPr>
            <a:picLocks noChangeAspect="1" noChangeArrowheads="1"/>
          </p:cNvPicPr>
          <p:nvPr/>
        </p:nvPicPr>
        <p:blipFill>
          <a:blip r:embed="rId4"/>
          <a:srcRect/>
          <a:stretch>
            <a:fillRect/>
          </a:stretch>
        </p:blipFill>
        <p:spPr bwMode="auto">
          <a:xfrm>
            <a:off x="3357554" y="3571876"/>
            <a:ext cx="5786446" cy="3121708"/>
          </a:xfrm>
          <a:prstGeom prst="rect">
            <a:avLst/>
          </a:prstGeom>
          <a:noFill/>
          <a:ln w="9525">
            <a:noFill/>
            <a:miter lim="800000"/>
            <a:headEnd/>
            <a:tailEnd/>
          </a:ln>
          <a:effectLst/>
        </p:spPr>
      </p:pic>
      <p:sp>
        <p:nvSpPr>
          <p:cNvPr id="6" name="矩形 5"/>
          <p:cNvSpPr/>
          <p:nvPr/>
        </p:nvSpPr>
        <p:spPr>
          <a:xfrm>
            <a:off x="0" y="4643446"/>
            <a:ext cx="3357554" cy="157163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Picture 1"/>
          <p:cNvPicPr>
            <a:picLocks noChangeAspect="1" noChangeArrowheads="1"/>
          </p:cNvPicPr>
          <p:nvPr/>
        </p:nvPicPr>
        <p:blipFill>
          <a:blip r:embed="rId2"/>
          <a:srcRect/>
          <a:stretch>
            <a:fillRect/>
          </a:stretch>
        </p:blipFill>
        <p:spPr bwMode="auto">
          <a:xfrm>
            <a:off x="2285984" y="1571612"/>
            <a:ext cx="5563666" cy="5072098"/>
          </a:xfrm>
          <a:prstGeom prst="rect">
            <a:avLst/>
          </a:prstGeom>
          <a:noFill/>
          <a:ln w="9525">
            <a:noFill/>
            <a:miter lim="800000"/>
            <a:headEnd/>
            <a:tailEnd/>
          </a:ln>
          <a:effectLst/>
        </p:spPr>
      </p:pic>
      <p:sp>
        <p:nvSpPr>
          <p:cNvPr id="3" name="Rectangle 1"/>
          <p:cNvSpPr>
            <a:spLocks noChangeArrowheads="1"/>
          </p:cNvSpPr>
          <p:nvPr/>
        </p:nvSpPr>
        <p:spPr bwMode="auto">
          <a:xfrm>
            <a:off x="0" y="1000108"/>
            <a:ext cx="6929454" cy="52322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2800" b="0" i="0" u="none" strike="noStrike" cap="none" normalizeH="0" baseline="0" dirty="0" smtClean="0">
                <a:ln>
                  <a:noFill/>
                </a:ln>
                <a:solidFill>
                  <a:schemeClr val="tx1"/>
                </a:solidFill>
                <a:effectLst/>
                <a:latin typeface="Times New Roman" pitchFamily="18" charset="0"/>
                <a:ea typeface="黑体" pitchFamily="49" charset="-122"/>
                <a:cs typeface="Times New Roman" pitchFamily="18" charset="0"/>
              </a:rPr>
              <a:t>随时间变化的存储</a:t>
            </a:r>
            <a:r>
              <a:rPr kumimoji="0" lang="en-US" altLang="zh-CN" sz="2800" b="0" i="0" u="none" strike="noStrike" cap="none" normalizeH="0" baseline="0" dirty="0" smtClean="0">
                <a:ln>
                  <a:noFill/>
                </a:ln>
                <a:solidFill>
                  <a:schemeClr val="tx1"/>
                </a:solidFill>
                <a:effectLst/>
                <a:latin typeface="Arial" pitchFamily="34" charset="0"/>
                <a:ea typeface="黑体" pitchFamily="49" charset="-122"/>
                <a:cs typeface="Times New Roman" pitchFamily="18" charset="0"/>
              </a:rPr>
              <a:t>(TVS)</a:t>
            </a:r>
            <a:r>
              <a:rPr kumimoji="0" lang="zh-CN" altLang="en-US" sz="2800" b="0" i="0" u="none" strike="noStrike" cap="none" normalizeH="0" baseline="0" dirty="0" smtClean="0">
                <a:ln>
                  <a:noFill/>
                </a:ln>
                <a:solidFill>
                  <a:schemeClr val="tx1"/>
                </a:solidFill>
                <a:effectLst/>
                <a:latin typeface="Times New Roman" pitchFamily="18" charset="0"/>
                <a:ea typeface="黑体" pitchFamily="49" charset="-122"/>
                <a:cs typeface="Times New Roman" pitchFamily="18" charset="0"/>
              </a:rPr>
              <a:t>软件包</a:t>
            </a:r>
            <a:endParaRPr kumimoji="0" lang="zh-CN" altLang="en-US" sz="4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4" name="TextBox 3"/>
          <p:cNvSpPr txBox="1"/>
          <p:nvPr/>
        </p:nvSpPr>
        <p:spPr>
          <a:xfrm>
            <a:off x="0" y="1643050"/>
            <a:ext cx="3143272" cy="461665"/>
          </a:xfrm>
          <a:prstGeom prst="rect">
            <a:avLst/>
          </a:prstGeom>
          <a:noFill/>
        </p:spPr>
        <p:txBody>
          <a:bodyPr wrap="square" rtlCol="0">
            <a:spAutoFit/>
          </a:bodyPr>
          <a:lstStyle/>
          <a:p>
            <a:r>
              <a:rPr lang="zh-CN" altLang="en-US" sz="2400" dirty="0" smtClean="0"/>
              <a:t>输入文件举例：</a:t>
            </a:r>
            <a:endParaRPr lang="zh-CN" altLang="en-US" sz="2400"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1"/>
          <p:cNvSpPr>
            <a:spLocks noChangeArrowheads="1"/>
          </p:cNvSpPr>
          <p:nvPr/>
        </p:nvSpPr>
        <p:spPr bwMode="auto">
          <a:xfrm>
            <a:off x="0" y="1000108"/>
            <a:ext cx="8109912"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Arial" pitchFamily="34" charset="0"/>
                <a:ea typeface="黑体" pitchFamily="49" charset="-122"/>
                <a:cs typeface="Times New Roman" pitchFamily="18" charset="0"/>
              </a:rPr>
              <a:t>Skeletal Storage, Compaction, Subsidence (CSUB)</a:t>
            </a:r>
            <a:r>
              <a:rPr kumimoji="0" lang="zh-CN" altLang="en-US" sz="2400" b="0" i="0" u="none" strike="noStrike" cap="none" normalizeH="0" baseline="0" dirty="0" smtClean="0">
                <a:ln>
                  <a:noFill/>
                </a:ln>
                <a:solidFill>
                  <a:schemeClr val="tx1"/>
                </a:solidFill>
                <a:effectLst/>
                <a:latin typeface="Times New Roman" pitchFamily="18" charset="0"/>
                <a:ea typeface="黑体" pitchFamily="49" charset="-122"/>
                <a:cs typeface="Times New Roman" pitchFamily="18" charset="0"/>
              </a:rPr>
              <a:t>软件包</a:t>
            </a:r>
            <a:endParaRPr kumimoji="0" lang="zh-CN" altLang="en-US" sz="3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3" name="TextBox 2"/>
          <p:cNvSpPr txBox="1"/>
          <p:nvPr/>
        </p:nvSpPr>
        <p:spPr>
          <a:xfrm>
            <a:off x="0" y="1571612"/>
            <a:ext cx="9144000" cy="4955203"/>
          </a:xfrm>
          <a:prstGeom prst="rect">
            <a:avLst/>
          </a:prstGeom>
          <a:noFill/>
        </p:spPr>
        <p:txBody>
          <a:bodyPr wrap="square" rtlCol="0">
            <a:spAutoFit/>
          </a:bodyPr>
          <a:lstStyle/>
          <a:p>
            <a:pPr>
              <a:lnSpc>
                <a:spcPct val="150000"/>
              </a:lnSpc>
            </a:pPr>
            <a:r>
              <a:rPr lang="zh-CN" altLang="en-US" sz="2400" dirty="0" smtClean="0"/>
              <a:t>从名称文件的</a:t>
            </a:r>
            <a:r>
              <a:rPr lang="en-US" sz="2400" dirty="0" smtClean="0">
                <a:solidFill>
                  <a:srgbClr val="FF0000"/>
                </a:solidFill>
              </a:rPr>
              <a:t>CSUB6</a:t>
            </a:r>
            <a:r>
              <a:rPr lang="zh-CN" altLang="en-US" sz="2400" dirty="0" smtClean="0">
                <a:solidFill>
                  <a:srgbClr val="FF0000"/>
                </a:solidFill>
              </a:rPr>
              <a:t>类型</a:t>
            </a:r>
            <a:r>
              <a:rPr lang="zh-CN" altLang="en-US" sz="2400" dirty="0" smtClean="0"/>
              <a:t>文件读取</a:t>
            </a:r>
            <a:r>
              <a:rPr lang="en-US" sz="2400" dirty="0" smtClean="0"/>
              <a:t>CSUB</a:t>
            </a:r>
            <a:r>
              <a:rPr lang="zh-CN" altLang="en-US" sz="2400" dirty="0" smtClean="0"/>
              <a:t>软件包的输入。</a:t>
            </a:r>
            <a:r>
              <a:rPr lang="en-US" sz="2400" dirty="0" smtClean="0"/>
              <a:t>CSUB</a:t>
            </a:r>
            <a:r>
              <a:rPr lang="zh-CN" altLang="en-US" sz="2400" dirty="0" smtClean="0"/>
              <a:t>软件包的技术细节参考</a:t>
            </a:r>
            <a:r>
              <a:rPr lang="en-US" sz="2400" dirty="0" smtClean="0"/>
              <a:t>Hughes et al., 2022b</a:t>
            </a:r>
            <a:r>
              <a:rPr lang="zh-CN" altLang="en-US" sz="2400" dirty="0" smtClean="0"/>
              <a:t>。如果模型中不考虑</a:t>
            </a:r>
            <a:r>
              <a:rPr lang="en-US" sz="2400" dirty="0" smtClean="0"/>
              <a:t>CSUB</a:t>
            </a:r>
            <a:r>
              <a:rPr lang="zh-CN" altLang="en-US" sz="2400" dirty="0" smtClean="0"/>
              <a:t>软件，则不计算</a:t>
            </a:r>
            <a:r>
              <a:rPr lang="zh-CN" altLang="en-US" sz="2400" dirty="0" smtClean="0">
                <a:solidFill>
                  <a:srgbClr val="FF0000"/>
                </a:solidFill>
              </a:rPr>
              <a:t>由于密实</a:t>
            </a:r>
            <a:r>
              <a:rPr lang="zh-CN" altLang="en-US" sz="2400" dirty="0" smtClean="0"/>
              <a:t>导致的储水变化。一个</a:t>
            </a:r>
            <a:r>
              <a:rPr lang="en-US" sz="2400" dirty="0" smtClean="0"/>
              <a:t>GWF</a:t>
            </a:r>
            <a:r>
              <a:rPr lang="zh-CN" altLang="en-US" sz="2400" dirty="0" smtClean="0"/>
              <a:t>模型仅定义一个</a:t>
            </a:r>
            <a:r>
              <a:rPr lang="en-US" sz="2400" dirty="0" smtClean="0"/>
              <a:t>CSUB</a:t>
            </a:r>
            <a:r>
              <a:rPr lang="zh-CN" altLang="en-US" sz="2400" dirty="0" smtClean="0"/>
              <a:t>软件包。当</a:t>
            </a:r>
            <a:r>
              <a:rPr lang="en-US" sz="2400" dirty="0" smtClean="0"/>
              <a:t>GWF</a:t>
            </a:r>
            <a:r>
              <a:rPr lang="zh-CN" altLang="en-US" sz="2400" dirty="0" smtClean="0"/>
              <a:t>模型中使用</a:t>
            </a:r>
            <a:r>
              <a:rPr lang="en-US" sz="2400" dirty="0" smtClean="0"/>
              <a:t>CSUB</a:t>
            </a:r>
            <a:r>
              <a:rPr lang="zh-CN" altLang="en-US" sz="2400" dirty="0" smtClean="0"/>
              <a:t>软件时，仅</a:t>
            </a:r>
            <a:r>
              <a:rPr lang="zh-CN" altLang="en-US" sz="2400" dirty="0" smtClean="0">
                <a:solidFill>
                  <a:srgbClr val="FF0000"/>
                </a:solidFill>
              </a:rPr>
              <a:t>第一个和最后一个</a:t>
            </a:r>
            <a:r>
              <a:rPr lang="en-US" sz="2400" dirty="0" smtClean="0">
                <a:solidFill>
                  <a:srgbClr val="FF0000"/>
                </a:solidFill>
              </a:rPr>
              <a:t>stress period</a:t>
            </a:r>
            <a:r>
              <a:rPr lang="zh-CN" altLang="en-US" sz="2400" dirty="0" smtClean="0"/>
              <a:t>可以在</a:t>
            </a:r>
            <a:r>
              <a:rPr lang="en-US" sz="2400" dirty="0" smtClean="0"/>
              <a:t>STO</a:t>
            </a:r>
            <a:r>
              <a:rPr lang="zh-CN" altLang="en-US" sz="2400" dirty="0" smtClean="0"/>
              <a:t>软件包中的</a:t>
            </a:r>
            <a:r>
              <a:rPr lang="en-US" sz="2400" dirty="0" smtClean="0"/>
              <a:t>STEADY-STATE</a:t>
            </a:r>
            <a:r>
              <a:rPr lang="zh-CN" altLang="en-US" sz="2400" dirty="0" smtClean="0"/>
              <a:t>定义。对各单元，在</a:t>
            </a:r>
            <a:r>
              <a:rPr lang="en-US" sz="2400" dirty="0" smtClean="0"/>
              <a:t>STO</a:t>
            </a:r>
            <a:r>
              <a:rPr lang="zh-CN" altLang="en-US" sz="2400" dirty="0" smtClean="0"/>
              <a:t>软件包中必须也要</a:t>
            </a:r>
            <a:r>
              <a:rPr lang="zh-CN" altLang="en-US" sz="2400" dirty="0" smtClean="0">
                <a:solidFill>
                  <a:srgbClr val="FF0000"/>
                </a:solidFill>
              </a:rPr>
              <a:t>单位储水量</a:t>
            </a:r>
            <a:r>
              <a:rPr lang="en-US" sz="2400" dirty="0" smtClean="0">
                <a:solidFill>
                  <a:srgbClr val="FF0000"/>
                </a:solidFill>
              </a:rPr>
              <a:t>SS</a:t>
            </a:r>
            <a:r>
              <a:rPr lang="zh-CN" altLang="en-US" sz="2400" dirty="0" smtClean="0"/>
              <a:t>定义</a:t>
            </a:r>
            <a:r>
              <a:rPr lang="zh-CN" altLang="en-US" sz="2400" dirty="0" smtClean="0">
                <a:solidFill>
                  <a:srgbClr val="FF0000"/>
                </a:solidFill>
              </a:rPr>
              <a:t>为零</a:t>
            </a:r>
            <a:r>
              <a:rPr lang="zh-CN" altLang="en-US" sz="2400" dirty="0" smtClean="0"/>
              <a:t>。</a:t>
            </a:r>
            <a:endParaRPr lang="en-US" altLang="zh-CN" sz="2400" dirty="0" smtClean="0"/>
          </a:p>
          <a:p>
            <a:endParaRPr lang="zh-CN" altLang="en-US" sz="2000" dirty="0" smtClean="0"/>
          </a:p>
          <a:p>
            <a:r>
              <a:rPr lang="en-US" sz="2000" dirty="0" smtClean="0"/>
              <a:t>Hughes, J.D., </a:t>
            </a:r>
            <a:r>
              <a:rPr lang="en-US" sz="2000" dirty="0" err="1" smtClean="0"/>
              <a:t>Leake</a:t>
            </a:r>
            <a:r>
              <a:rPr lang="en-US" sz="2000" dirty="0" smtClean="0"/>
              <a:t>, S.A., Galloway, D.L., and White, J.T., 2022b, Documentation for the Skeletal Storage, Compaction, and Subsidence (CSUB) Package of MODFLOW 6: U.S. Geological Survey Techniques and Methods, book 6, chap. A62, 57 p.</a:t>
            </a:r>
            <a:endParaRPr lang="zh-CN" altLang="en-US" sz="2000"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1000108"/>
            <a:ext cx="8109912"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Arial" pitchFamily="34" charset="0"/>
                <a:ea typeface="黑体" pitchFamily="49" charset="-122"/>
                <a:cs typeface="Times New Roman" pitchFamily="18" charset="0"/>
              </a:rPr>
              <a:t>Skeletal Storage, Compaction, Subsidence (CSUB)</a:t>
            </a:r>
            <a:r>
              <a:rPr kumimoji="0" lang="zh-CN" altLang="en-US" sz="2400" b="0" i="0" u="none" strike="noStrike" cap="none" normalizeH="0" baseline="0" dirty="0" smtClean="0">
                <a:ln>
                  <a:noFill/>
                </a:ln>
                <a:solidFill>
                  <a:schemeClr val="tx1"/>
                </a:solidFill>
                <a:effectLst/>
                <a:latin typeface="Times New Roman" pitchFamily="18" charset="0"/>
                <a:ea typeface="黑体" pitchFamily="49" charset="-122"/>
                <a:cs typeface="Times New Roman" pitchFamily="18" charset="0"/>
              </a:rPr>
              <a:t>软件包</a:t>
            </a:r>
            <a:endParaRPr kumimoji="0" lang="zh-CN" altLang="en-US" sz="3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pic>
        <p:nvPicPr>
          <p:cNvPr id="4097" name="Picture 1"/>
          <p:cNvPicPr>
            <a:picLocks noChangeAspect="1" noChangeArrowheads="1"/>
          </p:cNvPicPr>
          <p:nvPr/>
        </p:nvPicPr>
        <p:blipFill>
          <a:blip r:embed="rId2"/>
          <a:srcRect/>
          <a:stretch>
            <a:fillRect/>
          </a:stretch>
        </p:blipFill>
        <p:spPr bwMode="auto">
          <a:xfrm>
            <a:off x="65657" y="1500174"/>
            <a:ext cx="4506343" cy="5214974"/>
          </a:xfrm>
          <a:prstGeom prst="rect">
            <a:avLst/>
          </a:prstGeom>
          <a:noFill/>
          <a:ln w="9525">
            <a:noFill/>
            <a:miter lim="800000"/>
            <a:headEnd/>
            <a:tailEnd/>
          </a:ln>
          <a:effectLst/>
        </p:spPr>
      </p:pic>
      <p:pic>
        <p:nvPicPr>
          <p:cNvPr id="4098" name="Picture 2"/>
          <p:cNvPicPr>
            <a:picLocks noChangeAspect="1" noChangeArrowheads="1"/>
          </p:cNvPicPr>
          <p:nvPr/>
        </p:nvPicPr>
        <p:blipFill>
          <a:blip r:embed="rId3"/>
          <a:srcRect/>
          <a:stretch>
            <a:fillRect/>
          </a:stretch>
        </p:blipFill>
        <p:spPr bwMode="auto">
          <a:xfrm>
            <a:off x="5286380" y="1428736"/>
            <a:ext cx="3071834" cy="2788156"/>
          </a:xfrm>
          <a:prstGeom prst="rect">
            <a:avLst/>
          </a:prstGeom>
          <a:noFill/>
          <a:ln w="9525">
            <a:noFill/>
            <a:miter lim="800000"/>
            <a:headEnd/>
            <a:tailEnd/>
          </a:ln>
          <a:effectLst/>
        </p:spPr>
      </p:pic>
      <p:pic>
        <p:nvPicPr>
          <p:cNvPr id="4099" name="Picture 3"/>
          <p:cNvPicPr>
            <a:picLocks noChangeAspect="1" noChangeArrowheads="1"/>
          </p:cNvPicPr>
          <p:nvPr/>
        </p:nvPicPr>
        <p:blipFill>
          <a:blip r:embed="rId4"/>
          <a:srcRect/>
          <a:stretch>
            <a:fillRect/>
          </a:stretch>
        </p:blipFill>
        <p:spPr bwMode="auto">
          <a:xfrm>
            <a:off x="3800475" y="4357694"/>
            <a:ext cx="5343525" cy="1489795"/>
          </a:xfrm>
          <a:prstGeom prst="rect">
            <a:avLst/>
          </a:prstGeom>
          <a:noFill/>
          <a:ln w="9525">
            <a:noFill/>
            <a:miter lim="800000"/>
            <a:headEnd/>
            <a:tailEnd/>
          </a:ln>
          <a:effectLst/>
        </p:spPr>
      </p:pic>
      <p:sp>
        <p:nvSpPr>
          <p:cNvPr id="6" name="TextBox 5"/>
          <p:cNvSpPr txBox="1"/>
          <p:nvPr/>
        </p:nvSpPr>
        <p:spPr>
          <a:xfrm>
            <a:off x="4714876" y="6000768"/>
            <a:ext cx="4429124" cy="461665"/>
          </a:xfrm>
          <a:prstGeom prst="rect">
            <a:avLst/>
          </a:prstGeom>
          <a:noFill/>
        </p:spPr>
        <p:txBody>
          <a:bodyPr wrap="square" rtlCol="0">
            <a:spAutoFit/>
          </a:bodyPr>
          <a:lstStyle/>
          <a:p>
            <a:r>
              <a:rPr lang="zh-CN" altLang="en-US" sz="2400" b="1" dirty="0" smtClean="0">
                <a:solidFill>
                  <a:srgbClr val="FF0000"/>
                </a:solidFill>
              </a:rPr>
              <a:t>注：这是一个挺复杂的软件包。</a:t>
            </a:r>
            <a:endParaRPr lang="zh-CN" altLang="en-US" sz="2400" b="1" dirty="0">
              <a:solidFill>
                <a:srgbClr val="FF0000"/>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1142984"/>
            <a:ext cx="8109912"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Arial" pitchFamily="34" charset="0"/>
                <a:ea typeface="黑体" pitchFamily="49" charset="-122"/>
                <a:cs typeface="Times New Roman" pitchFamily="18" charset="0"/>
              </a:rPr>
              <a:t>Skeletal Storage, Compaction, Subsidence (CSUB)</a:t>
            </a:r>
            <a:r>
              <a:rPr kumimoji="0" lang="zh-CN" altLang="en-US" sz="2400" b="0" i="0" u="none" strike="noStrike" cap="none" normalizeH="0" baseline="0" dirty="0" smtClean="0">
                <a:ln>
                  <a:noFill/>
                </a:ln>
                <a:solidFill>
                  <a:schemeClr val="tx1"/>
                </a:solidFill>
                <a:effectLst/>
                <a:latin typeface="Times New Roman" pitchFamily="18" charset="0"/>
                <a:ea typeface="黑体" pitchFamily="49" charset="-122"/>
                <a:cs typeface="Times New Roman" pitchFamily="18" charset="0"/>
              </a:rPr>
              <a:t>软件包</a:t>
            </a:r>
            <a:endParaRPr kumimoji="0" lang="zh-CN" altLang="en-US" sz="3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3" name="TextBox 2"/>
          <p:cNvSpPr txBox="1"/>
          <p:nvPr/>
        </p:nvSpPr>
        <p:spPr>
          <a:xfrm>
            <a:off x="0" y="1785926"/>
            <a:ext cx="9144000" cy="5078313"/>
          </a:xfrm>
          <a:prstGeom prst="rect">
            <a:avLst/>
          </a:prstGeom>
          <a:noFill/>
        </p:spPr>
        <p:txBody>
          <a:bodyPr wrap="square" rtlCol="0">
            <a:spAutoFit/>
          </a:bodyPr>
          <a:lstStyle/>
          <a:p>
            <a:pPr>
              <a:lnSpc>
                <a:spcPct val="150000"/>
              </a:lnSpc>
            </a:pPr>
            <a:r>
              <a:rPr lang="zh-CN" altLang="en-US" sz="2400" dirty="0" smtClean="0"/>
              <a:t>在</a:t>
            </a:r>
            <a:r>
              <a:rPr lang="en-US" sz="2400" dirty="0" smtClean="0"/>
              <a:t>PERIOD</a:t>
            </a:r>
            <a:r>
              <a:rPr lang="zh-CN" altLang="en-US" sz="2400" dirty="0" smtClean="0"/>
              <a:t>块中的所有驱动力软件信息，将继续应用于接下来的驱动周期，直到模拟结束，或直到遇到其他</a:t>
            </a:r>
            <a:r>
              <a:rPr lang="en-US" sz="2400" dirty="0" smtClean="0"/>
              <a:t>PERIOD</a:t>
            </a:r>
            <a:r>
              <a:rPr lang="zh-CN" altLang="en-US" sz="2400" dirty="0" smtClean="0"/>
              <a:t>块。当遇到新的</a:t>
            </a:r>
            <a:r>
              <a:rPr lang="en-US" sz="2400" dirty="0" smtClean="0"/>
              <a:t>PERIOD</a:t>
            </a:r>
            <a:r>
              <a:rPr lang="zh-CN" altLang="en-US" sz="2400" dirty="0" smtClean="0"/>
              <a:t>块时，使用新的</a:t>
            </a:r>
            <a:r>
              <a:rPr lang="en-US" sz="2400" dirty="0" smtClean="0"/>
              <a:t>PERIOD</a:t>
            </a:r>
            <a:r>
              <a:rPr lang="zh-CN" altLang="en-US" sz="2400" dirty="0" smtClean="0"/>
              <a:t>块中的驱动力代替之前的块中的所有驱动力。注意：该行为与一些软件包（</a:t>
            </a:r>
            <a:r>
              <a:rPr lang="en-US" sz="2400" dirty="0" smtClean="0">
                <a:solidFill>
                  <a:srgbClr val="FF0000"/>
                </a:solidFill>
              </a:rPr>
              <a:t>MAW, SFR, LAK, UZF</a:t>
            </a:r>
            <a:r>
              <a:rPr lang="zh-CN" altLang="en-US" sz="2400" dirty="0" smtClean="0"/>
              <a:t>）不同。为了关闭一个驱动周期的所有驱动力，一个</a:t>
            </a:r>
            <a:r>
              <a:rPr lang="en-US" sz="2400" dirty="0" smtClean="0"/>
              <a:t>PERIOD</a:t>
            </a:r>
            <a:r>
              <a:rPr lang="zh-CN" altLang="en-US" sz="2400" dirty="0" smtClean="0"/>
              <a:t>块必须不能定义有入口</a:t>
            </a:r>
            <a:r>
              <a:rPr lang="en-US" altLang="zh-CN" sz="2400" dirty="0" smtClean="0"/>
              <a:t>(</a:t>
            </a:r>
            <a:r>
              <a:rPr lang="en-US" altLang="zh-CN" sz="2400" dirty="0" smtClean="0">
                <a:solidFill>
                  <a:srgbClr val="FF0000"/>
                </a:solidFill>
              </a:rPr>
              <a:t>be specified with no entry?)</a:t>
            </a:r>
            <a:r>
              <a:rPr lang="zh-CN" altLang="en-US" sz="2400" dirty="0" smtClean="0"/>
              <a:t>。如果一个</a:t>
            </a:r>
            <a:r>
              <a:rPr lang="en-US" sz="2400" dirty="0" smtClean="0"/>
              <a:t>PERIOD</a:t>
            </a:r>
            <a:r>
              <a:rPr lang="zh-CN" altLang="en-US" sz="2400" dirty="0" smtClean="0"/>
              <a:t>块不在第一个驱动周期定义，则直到文件的第一个</a:t>
            </a:r>
            <a:r>
              <a:rPr lang="en-US" sz="2400" dirty="0" smtClean="0"/>
              <a:t>PERIOD</a:t>
            </a:r>
            <a:r>
              <a:rPr lang="zh-CN" altLang="en-US" sz="2400" dirty="0" smtClean="0"/>
              <a:t>块的</a:t>
            </a:r>
            <a:r>
              <a:rPr lang="en-US" sz="2400" dirty="0" err="1" smtClean="0"/>
              <a:t>iper</a:t>
            </a:r>
            <a:r>
              <a:rPr lang="zh-CN" altLang="en-US" sz="2400" dirty="0" smtClean="0"/>
              <a:t>值之前都不会施加驱动力。</a:t>
            </a:r>
          </a:p>
          <a:p>
            <a:pPr>
              <a:lnSpc>
                <a:spcPct val="150000"/>
              </a:lnSpc>
            </a:pPr>
            <a:endParaRPr lang="zh-CN" altLang="en-US" sz="2400"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1000108"/>
            <a:ext cx="8109912"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Arial" pitchFamily="34" charset="0"/>
                <a:ea typeface="黑体" pitchFamily="49" charset="-122"/>
                <a:cs typeface="Times New Roman" pitchFamily="18" charset="0"/>
              </a:rPr>
              <a:t>Skeletal Storage, Compaction, Subsidence (CSUB)</a:t>
            </a:r>
            <a:r>
              <a:rPr kumimoji="0" lang="zh-CN" altLang="en-US" sz="2400" b="0" i="0" u="none" strike="noStrike" cap="none" normalizeH="0" baseline="0" dirty="0" smtClean="0">
                <a:ln>
                  <a:noFill/>
                </a:ln>
                <a:solidFill>
                  <a:schemeClr val="tx1"/>
                </a:solidFill>
                <a:effectLst/>
                <a:latin typeface="Times New Roman" pitchFamily="18" charset="0"/>
                <a:ea typeface="黑体" pitchFamily="49" charset="-122"/>
                <a:cs typeface="Times New Roman" pitchFamily="18" charset="0"/>
              </a:rPr>
              <a:t>软件包</a:t>
            </a:r>
            <a:endParaRPr kumimoji="0" lang="zh-CN" altLang="en-US" sz="3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pic>
        <p:nvPicPr>
          <p:cNvPr id="2049" name="Picture 1"/>
          <p:cNvPicPr>
            <a:picLocks noChangeAspect="1" noChangeArrowheads="1"/>
          </p:cNvPicPr>
          <p:nvPr/>
        </p:nvPicPr>
        <p:blipFill>
          <a:blip r:embed="rId2"/>
          <a:srcRect/>
          <a:stretch>
            <a:fillRect/>
          </a:stretch>
        </p:blipFill>
        <p:spPr bwMode="auto">
          <a:xfrm>
            <a:off x="4000496" y="1500174"/>
            <a:ext cx="4941387" cy="3643338"/>
          </a:xfrm>
          <a:prstGeom prst="rect">
            <a:avLst/>
          </a:prstGeom>
          <a:noFill/>
          <a:ln w="9525">
            <a:noFill/>
            <a:miter lim="800000"/>
            <a:headEnd/>
            <a:tailEnd/>
          </a:ln>
          <a:effectLst/>
        </p:spPr>
      </p:pic>
      <p:pic>
        <p:nvPicPr>
          <p:cNvPr id="4" name="Picture 1"/>
          <p:cNvPicPr>
            <a:picLocks noChangeAspect="1" noChangeArrowheads="1"/>
          </p:cNvPicPr>
          <p:nvPr/>
        </p:nvPicPr>
        <p:blipFill>
          <a:blip r:embed="rId3"/>
          <a:srcRect/>
          <a:stretch>
            <a:fillRect/>
          </a:stretch>
        </p:blipFill>
        <p:spPr bwMode="auto">
          <a:xfrm>
            <a:off x="0" y="1500174"/>
            <a:ext cx="4012497" cy="4643470"/>
          </a:xfrm>
          <a:prstGeom prst="rect">
            <a:avLst/>
          </a:prstGeom>
          <a:noFill/>
          <a:ln w="9525">
            <a:noFill/>
            <a:miter lim="800000"/>
            <a:headEnd/>
            <a:tailEnd/>
          </a:ln>
          <a:effectLst/>
        </p:spPr>
      </p:pic>
      <p:pic>
        <p:nvPicPr>
          <p:cNvPr id="2050" name="Picture 2"/>
          <p:cNvPicPr>
            <a:picLocks noChangeAspect="1" noChangeArrowheads="1"/>
          </p:cNvPicPr>
          <p:nvPr/>
        </p:nvPicPr>
        <p:blipFill>
          <a:blip r:embed="rId4"/>
          <a:srcRect/>
          <a:stretch>
            <a:fillRect/>
          </a:stretch>
        </p:blipFill>
        <p:spPr bwMode="auto">
          <a:xfrm>
            <a:off x="4071934" y="5143512"/>
            <a:ext cx="5000660" cy="923932"/>
          </a:xfrm>
          <a:prstGeom prst="rect">
            <a:avLst/>
          </a:prstGeom>
          <a:noFill/>
          <a:ln w="9525">
            <a:no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1000108"/>
            <a:ext cx="8109912"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Arial" pitchFamily="34" charset="0"/>
                <a:ea typeface="黑体" pitchFamily="49" charset="-122"/>
                <a:cs typeface="Times New Roman" pitchFamily="18" charset="0"/>
              </a:rPr>
              <a:t>Skeletal Storage, Compaction, Subsidence (CSUB)</a:t>
            </a:r>
            <a:r>
              <a:rPr kumimoji="0" lang="zh-CN" altLang="en-US" sz="2400" b="0" i="0" u="none" strike="noStrike" cap="none" normalizeH="0" baseline="0" dirty="0" smtClean="0">
                <a:ln>
                  <a:noFill/>
                </a:ln>
                <a:solidFill>
                  <a:schemeClr val="tx1"/>
                </a:solidFill>
                <a:effectLst/>
                <a:latin typeface="Times New Roman" pitchFamily="18" charset="0"/>
                <a:ea typeface="黑体" pitchFamily="49" charset="-122"/>
                <a:cs typeface="Times New Roman" pitchFamily="18" charset="0"/>
              </a:rPr>
              <a:t>软件包</a:t>
            </a:r>
            <a:endParaRPr kumimoji="0" lang="zh-CN" altLang="en-US" sz="3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pic>
        <p:nvPicPr>
          <p:cNvPr id="3" name="Picture 1"/>
          <p:cNvPicPr>
            <a:picLocks noChangeAspect="1" noChangeArrowheads="1"/>
          </p:cNvPicPr>
          <p:nvPr/>
        </p:nvPicPr>
        <p:blipFill>
          <a:blip r:embed="rId2"/>
          <a:srcRect/>
          <a:stretch>
            <a:fillRect/>
          </a:stretch>
        </p:blipFill>
        <p:spPr bwMode="auto">
          <a:xfrm>
            <a:off x="0" y="1643050"/>
            <a:ext cx="4074228" cy="4714908"/>
          </a:xfrm>
          <a:prstGeom prst="rect">
            <a:avLst/>
          </a:prstGeom>
          <a:noFill/>
          <a:ln w="9525">
            <a:noFill/>
            <a:miter lim="800000"/>
            <a:headEnd/>
            <a:tailEnd/>
          </a:ln>
          <a:effectLst/>
        </p:spPr>
      </p:pic>
      <p:pic>
        <p:nvPicPr>
          <p:cNvPr id="84994" name="Picture 2"/>
          <p:cNvPicPr>
            <a:picLocks noChangeAspect="1" noChangeArrowheads="1"/>
          </p:cNvPicPr>
          <p:nvPr/>
        </p:nvPicPr>
        <p:blipFill>
          <a:blip r:embed="rId3"/>
          <a:srcRect/>
          <a:stretch>
            <a:fillRect/>
          </a:stretch>
        </p:blipFill>
        <p:spPr bwMode="auto">
          <a:xfrm>
            <a:off x="4071934" y="2000240"/>
            <a:ext cx="4000528" cy="4738240"/>
          </a:xfrm>
          <a:prstGeom prst="rect">
            <a:avLst/>
          </a:prstGeom>
          <a:noFill/>
          <a:ln w="9525">
            <a:noFill/>
            <a:miter lim="800000"/>
            <a:headEnd/>
            <a:tailEnd/>
          </a:ln>
          <a:effectLst/>
        </p:spPr>
      </p:pic>
      <p:sp>
        <p:nvSpPr>
          <p:cNvPr id="5" name="TextBox 4"/>
          <p:cNvSpPr txBox="1"/>
          <p:nvPr/>
        </p:nvSpPr>
        <p:spPr>
          <a:xfrm>
            <a:off x="4143372" y="1571612"/>
            <a:ext cx="3786214" cy="400110"/>
          </a:xfrm>
          <a:prstGeom prst="rect">
            <a:avLst/>
          </a:prstGeom>
          <a:noFill/>
        </p:spPr>
        <p:txBody>
          <a:bodyPr wrap="square" rtlCol="0">
            <a:spAutoFit/>
          </a:bodyPr>
          <a:lstStyle/>
          <a:p>
            <a:r>
              <a:rPr lang="zh-CN" altLang="en-US" sz="2000" b="1" dirty="0" smtClean="0"/>
              <a:t>接上张</a:t>
            </a:r>
            <a:r>
              <a:rPr lang="en-US" altLang="zh-CN" sz="2000" b="1" dirty="0" smtClean="0"/>
              <a:t>PPT</a:t>
            </a:r>
            <a:r>
              <a:rPr lang="zh-CN" altLang="en-US" sz="2000" b="1" dirty="0" smtClean="0"/>
              <a:t>的说明：</a:t>
            </a:r>
            <a:endParaRPr lang="zh-CN" altLang="en-US" sz="2000" b="1"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1000108"/>
            <a:ext cx="8109912"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Arial" pitchFamily="34" charset="0"/>
                <a:ea typeface="黑体" pitchFamily="49" charset="-122"/>
                <a:cs typeface="Times New Roman" pitchFamily="18" charset="0"/>
              </a:rPr>
              <a:t>Skeletal Storage, Compaction, Subsidence (CSUB)</a:t>
            </a:r>
            <a:r>
              <a:rPr kumimoji="0" lang="zh-CN" altLang="en-US" sz="2400" b="0" i="0" u="none" strike="noStrike" cap="none" normalizeH="0" baseline="0" dirty="0" smtClean="0">
                <a:ln>
                  <a:noFill/>
                </a:ln>
                <a:solidFill>
                  <a:schemeClr val="tx1"/>
                </a:solidFill>
                <a:effectLst/>
                <a:latin typeface="Times New Roman" pitchFamily="18" charset="0"/>
                <a:ea typeface="黑体" pitchFamily="49" charset="-122"/>
                <a:cs typeface="Times New Roman" pitchFamily="18" charset="0"/>
              </a:rPr>
              <a:t>软件包</a:t>
            </a:r>
            <a:endParaRPr kumimoji="0" lang="zh-CN" altLang="en-US" sz="3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pic>
        <p:nvPicPr>
          <p:cNvPr id="86018" name="Picture 2"/>
          <p:cNvPicPr>
            <a:picLocks noChangeAspect="1" noChangeArrowheads="1"/>
          </p:cNvPicPr>
          <p:nvPr/>
        </p:nvPicPr>
        <p:blipFill>
          <a:blip r:embed="rId2"/>
          <a:srcRect/>
          <a:stretch>
            <a:fillRect/>
          </a:stretch>
        </p:blipFill>
        <p:spPr bwMode="auto">
          <a:xfrm>
            <a:off x="4000496" y="1857363"/>
            <a:ext cx="5143504" cy="4757025"/>
          </a:xfrm>
          <a:prstGeom prst="rect">
            <a:avLst/>
          </a:prstGeom>
          <a:noFill/>
          <a:ln w="9525">
            <a:noFill/>
            <a:miter lim="800000"/>
            <a:headEnd/>
            <a:tailEnd/>
          </a:ln>
          <a:effectLst/>
        </p:spPr>
      </p:pic>
      <p:pic>
        <p:nvPicPr>
          <p:cNvPr id="4" name="Picture 1"/>
          <p:cNvPicPr>
            <a:picLocks noChangeAspect="1" noChangeArrowheads="1"/>
          </p:cNvPicPr>
          <p:nvPr/>
        </p:nvPicPr>
        <p:blipFill>
          <a:blip r:embed="rId3"/>
          <a:srcRect/>
          <a:stretch>
            <a:fillRect/>
          </a:stretch>
        </p:blipFill>
        <p:spPr bwMode="auto">
          <a:xfrm>
            <a:off x="0" y="1643050"/>
            <a:ext cx="4074228" cy="4714908"/>
          </a:xfrm>
          <a:prstGeom prst="rect">
            <a:avLst/>
          </a:prstGeom>
          <a:noFill/>
          <a:ln w="9525">
            <a:noFill/>
            <a:miter lim="800000"/>
            <a:headEnd/>
            <a:tailEnd/>
          </a:ln>
          <a:effectLst/>
        </p:spPr>
      </p:pic>
      <p:sp>
        <p:nvSpPr>
          <p:cNvPr id="5" name="TextBox 4"/>
          <p:cNvSpPr txBox="1"/>
          <p:nvPr/>
        </p:nvSpPr>
        <p:spPr>
          <a:xfrm>
            <a:off x="4071934" y="1457254"/>
            <a:ext cx="3786214" cy="400110"/>
          </a:xfrm>
          <a:prstGeom prst="rect">
            <a:avLst/>
          </a:prstGeom>
          <a:noFill/>
        </p:spPr>
        <p:txBody>
          <a:bodyPr wrap="square" rtlCol="0">
            <a:spAutoFit/>
          </a:bodyPr>
          <a:lstStyle/>
          <a:p>
            <a:r>
              <a:rPr lang="zh-CN" altLang="en-US" sz="2000" b="1" dirty="0" smtClean="0"/>
              <a:t>接上张</a:t>
            </a:r>
            <a:r>
              <a:rPr lang="en-US" altLang="zh-CN" sz="2000" b="1" dirty="0" smtClean="0"/>
              <a:t>PPT</a:t>
            </a:r>
            <a:r>
              <a:rPr lang="zh-CN" altLang="en-US" sz="2000" b="1" dirty="0" smtClean="0"/>
              <a:t>的说明：</a:t>
            </a:r>
            <a:endParaRPr lang="zh-CN" altLang="en-US" sz="2000" b="1"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1000108"/>
            <a:ext cx="8109912"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Arial" pitchFamily="34" charset="0"/>
                <a:ea typeface="黑体" pitchFamily="49" charset="-122"/>
                <a:cs typeface="Times New Roman" pitchFamily="18" charset="0"/>
              </a:rPr>
              <a:t>Skeletal Storage, Compaction, Subsidence (CSUB)</a:t>
            </a:r>
            <a:r>
              <a:rPr kumimoji="0" lang="zh-CN" altLang="en-US" sz="2400" b="0" i="0" u="none" strike="noStrike" cap="none" normalizeH="0" baseline="0" dirty="0" smtClean="0">
                <a:ln>
                  <a:noFill/>
                </a:ln>
                <a:solidFill>
                  <a:schemeClr val="tx1"/>
                </a:solidFill>
                <a:effectLst/>
                <a:latin typeface="Times New Roman" pitchFamily="18" charset="0"/>
                <a:ea typeface="黑体" pitchFamily="49" charset="-122"/>
                <a:cs typeface="Times New Roman" pitchFamily="18" charset="0"/>
              </a:rPr>
              <a:t>软件包</a:t>
            </a:r>
            <a:endParaRPr kumimoji="0" lang="zh-CN" altLang="en-US" sz="3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pic>
        <p:nvPicPr>
          <p:cNvPr id="87042" name="Picture 2"/>
          <p:cNvPicPr>
            <a:picLocks noChangeAspect="1" noChangeArrowheads="1"/>
          </p:cNvPicPr>
          <p:nvPr/>
        </p:nvPicPr>
        <p:blipFill>
          <a:blip r:embed="rId2"/>
          <a:srcRect/>
          <a:stretch>
            <a:fillRect/>
          </a:stretch>
        </p:blipFill>
        <p:spPr bwMode="auto">
          <a:xfrm>
            <a:off x="3222447" y="1500174"/>
            <a:ext cx="5921553" cy="2500330"/>
          </a:xfrm>
          <a:prstGeom prst="rect">
            <a:avLst/>
          </a:prstGeom>
          <a:noFill/>
          <a:ln w="9525">
            <a:noFill/>
            <a:miter lim="800000"/>
            <a:headEnd/>
            <a:tailEnd/>
          </a:ln>
          <a:effectLst/>
        </p:spPr>
      </p:pic>
      <p:pic>
        <p:nvPicPr>
          <p:cNvPr id="87043" name="Picture 3"/>
          <p:cNvPicPr>
            <a:picLocks noChangeAspect="1" noChangeArrowheads="1"/>
          </p:cNvPicPr>
          <p:nvPr/>
        </p:nvPicPr>
        <p:blipFill>
          <a:blip r:embed="rId3"/>
          <a:srcRect/>
          <a:stretch>
            <a:fillRect/>
          </a:stretch>
        </p:blipFill>
        <p:spPr bwMode="auto">
          <a:xfrm>
            <a:off x="3214678" y="4143379"/>
            <a:ext cx="5929322" cy="799715"/>
          </a:xfrm>
          <a:prstGeom prst="rect">
            <a:avLst/>
          </a:prstGeom>
          <a:noFill/>
          <a:ln w="9525">
            <a:noFill/>
            <a:miter lim="800000"/>
            <a:headEnd/>
            <a:tailEnd/>
          </a:ln>
          <a:effectLst/>
        </p:spPr>
      </p:pic>
      <p:pic>
        <p:nvPicPr>
          <p:cNvPr id="5" name="Picture 2"/>
          <p:cNvPicPr>
            <a:picLocks noChangeAspect="1" noChangeArrowheads="1"/>
          </p:cNvPicPr>
          <p:nvPr/>
        </p:nvPicPr>
        <p:blipFill>
          <a:blip r:embed="rId4"/>
          <a:srcRect/>
          <a:stretch>
            <a:fillRect/>
          </a:stretch>
        </p:blipFill>
        <p:spPr bwMode="auto">
          <a:xfrm>
            <a:off x="0" y="1571611"/>
            <a:ext cx="3214678" cy="2917809"/>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00034" y="957188"/>
            <a:ext cx="8429684" cy="400110"/>
          </a:xfrm>
          <a:prstGeom prst="rect">
            <a:avLst/>
          </a:prstGeom>
        </p:spPr>
        <p:txBody>
          <a:bodyPr wrap="square">
            <a:spAutoFit/>
          </a:bodyPr>
          <a:lstStyle/>
          <a:p>
            <a:r>
              <a:rPr lang="zh-CN" altLang="en-US" sz="2000" dirty="0" smtClean="0"/>
              <a:t>附录</a:t>
            </a:r>
            <a:r>
              <a:rPr lang="en-US" sz="2000" dirty="0" smtClean="0"/>
              <a:t>A Blocks</a:t>
            </a:r>
            <a:r>
              <a:rPr lang="zh-CN" altLang="en-US" sz="2000" dirty="0" smtClean="0"/>
              <a:t>列表（</a:t>
            </a:r>
            <a:r>
              <a:rPr lang="en-US" sz="2000" dirty="0" smtClean="0"/>
              <a:t>OPEN/CLOSE</a:t>
            </a:r>
            <a:r>
              <a:rPr lang="zh-CN" altLang="en-US" sz="2000" dirty="0" smtClean="0"/>
              <a:t>表示块信息是否能在单独的文件定义）</a:t>
            </a:r>
            <a:endParaRPr lang="zh-CN" altLang="en-US" sz="2000" dirty="0"/>
          </a:p>
        </p:txBody>
      </p:sp>
      <p:pic>
        <p:nvPicPr>
          <p:cNvPr id="15361" name="Picture 1"/>
          <p:cNvPicPr>
            <a:picLocks noChangeAspect="1" noChangeArrowheads="1"/>
          </p:cNvPicPr>
          <p:nvPr/>
        </p:nvPicPr>
        <p:blipFill>
          <a:blip r:embed="rId2"/>
          <a:srcRect/>
          <a:stretch>
            <a:fillRect/>
          </a:stretch>
        </p:blipFill>
        <p:spPr bwMode="auto">
          <a:xfrm>
            <a:off x="1357290" y="1285860"/>
            <a:ext cx="2530332" cy="5386426"/>
          </a:xfrm>
          <a:prstGeom prst="rect">
            <a:avLst/>
          </a:prstGeom>
          <a:noFill/>
          <a:ln w="9525">
            <a:noFill/>
            <a:miter lim="800000"/>
            <a:headEnd/>
            <a:tailEnd/>
          </a:ln>
          <a:effectLst/>
        </p:spPr>
      </p:pic>
      <p:pic>
        <p:nvPicPr>
          <p:cNvPr id="15362" name="Picture 2"/>
          <p:cNvPicPr>
            <a:picLocks noChangeAspect="1" noChangeArrowheads="1"/>
          </p:cNvPicPr>
          <p:nvPr/>
        </p:nvPicPr>
        <p:blipFill>
          <a:blip r:embed="rId3"/>
          <a:srcRect/>
          <a:stretch>
            <a:fillRect/>
          </a:stretch>
        </p:blipFill>
        <p:spPr bwMode="auto">
          <a:xfrm>
            <a:off x="4214810" y="1357298"/>
            <a:ext cx="3500462" cy="323607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1000108"/>
            <a:ext cx="8109912"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Arial" pitchFamily="34" charset="0"/>
                <a:ea typeface="黑体" pitchFamily="49" charset="-122"/>
                <a:cs typeface="Times New Roman" pitchFamily="18" charset="0"/>
              </a:rPr>
              <a:t>Skeletal Storage, Compaction, Subsidence (CSUB)</a:t>
            </a:r>
            <a:r>
              <a:rPr kumimoji="0" lang="zh-CN" altLang="en-US" sz="2400" b="0" i="0" u="none" strike="noStrike" cap="none" normalizeH="0" baseline="0" dirty="0" smtClean="0">
                <a:ln>
                  <a:noFill/>
                </a:ln>
                <a:solidFill>
                  <a:schemeClr val="tx1"/>
                </a:solidFill>
                <a:effectLst/>
                <a:latin typeface="Times New Roman" pitchFamily="18" charset="0"/>
                <a:ea typeface="黑体" pitchFamily="49" charset="-122"/>
                <a:cs typeface="Times New Roman" pitchFamily="18" charset="0"/>
              </a:rPr>
              <a:t>软件包</a:t>
            </a:r>
            <a:endParaRPr kumimoji="0" lang="zh-CN" altLang="en-US" sz="3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pic>
        <p:nvPicPr>
          <p:cNvPr id="3" name="Picture 3"/>
          <p:cNvPicPr>
            <a:picLocks noChangeAspect="1" noChangeArrowheads="1"/>
          </p:cNvPicPr>
          <p:nvPr/>
        </p:nvPicPr>
        <p:blipFill>
          <a:blip r:embed="rId2"/>
          <a:srcRect/>
          <a:stretch>
            <a:fillRect/>
          </a:stretch>
        </p:blipFill>
        <p:spPr bwMode="auto">
          <a:xfrm>
            <a:off x="0" y="1643050"/>
            <a:ext cx="5893299" cy="1643074"/>
          </a:xfrm>
          <a:prstGeom prst="rect">
            <a:avLst/>
          </a:prstGeom>
          <a:noFill/>
          <a:ln w="9525">
            <a:noFill/>
            <a:miter lim="800000"/>
            <a:headEnd/>
            <a:tailEnd/>
          </a:ln>
          <a:effectLst/>
        </p:spPr>
      </p:pic>
      <p:pic>
        <p:nvPicPr>
          <p:cNvPr id="88066" name="Picture 2"/>
          <p:cNvPicPr>
            <a:picLocks noChangeAspect="1" noChangeArrowheads="1"/>
          </p:cNvPicPr>
          <p:nvPr/>
        </p:nvPicPr>
        <p:blipFill>
          <a:blip r:embed="rId3"/>
          <a:srcRect/>
          <a:stretch>
            <a:fillRect/>
          </a:stretch>
        </p:blipFill>
        <p:spPr bwMode="auto">
          <a:xfrm>
            <a:off x="4500562" y="1489535"/>
            <a:ext cx="4643438" cy="5368465"/>
          </a:xfrm>
          <a:prstGeom prst="rect">
            <a:avLst/>
          </a:prstGeom>
          <a:noFill/>
          <a:ln w="9525">
            <a:noFill/>
            <a:miter lim="800000"/>
            <a:headEnd/>
            <a:tailEnd/>
          </a:ln>
          <a:effectLst/>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p:cNvPicPr>
            <a:picLocks noChangeAspect="1" noChangeArrowheads="1"/>
          </p:cNvPicPr>
          <p:nvPr/>
        </p:nvPicPr>
        <p:blipFill>
          <a:blip r:embed="rId2"/>
          <a:srcRect/>
          <a:stretch>
            <a:fillRect/>
          </a:stretch>
        </p:blipFill>
        <p:spPr bwMode="auto">
          <a:xfrm>
            <a:off x="0" y="1643050"/>
            <a:ext cx="5893299" cy="1643074"/>
          </a:xfrm>
          <a:prstGeom prst="rect">
            <a:avLst/>
          </a:prstGeom>
          <a:noFill/>
          <a:ln w="9525">
            <a:noFill/>
            <a:miter lim="800000"/>
            <a:headEnd/>
            <a:tailEnd/>
          </a:ln>
          <a:effectLst/>
        </p:spPr>
      </p:pic>
      <p:sp>
        <p:nvSpPr>
          <p:cNvPr id="3" name="Rectangle 1"/>
          <p:cNvSpPr>
            <a:spLocks noChangeArrowheads="1"/>
          </p:cNvSpPr>
          <p:nvPr/>
        </p:nvSpPr>
        <p:spPr bwMode="auto">
          <a:xfrm>
            <a:off x="0" y="1000108"/>
            <a:ext cx="8109912"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Arial" pitchFamily="34" charset="0"/>
                <a:ea typeface="黑体" pitchFamily="49" charset="-122"/>
                <a:cs typeface="Times New Roman" pitchFamily="18" charset="0"/>
              </a:rPr>
              <a:t>Skeletal Storage, Compaction, Subsidence (CSUB)</a:t>
            </a:r>
            <a:r>
              <a:rPr kumimoji="0" lang="zh-CN" altLang="en-US" sz="2400" b="0" i="0" u="none" strike="noStrike" cap="none" normalizeH="0" baseline="0" dirty="0" smtClean="0">
                <a:ln>
                  <a:noFill/>
                </a:ln>
                <a:solidFill>
                  <a:schemeClr val="tx1"/>
                </a:solidFill>
                <a:effectLst/>
                <a:latin typeface="Times New Roman" pitchFamily="18" charset="0"/>
                <a:ea typeface="黑体" pitchFamily="49" charset="-122"/>
                <a:cs typeface="Times New Roman" pitchFamily="18" charset="0"/>
              </a:rPr>
              <a:t>软件包</a:t>
            </a:r>
            <a:endParaRPr kumimoji="0" lang="zh-CN" altLang="en-US" sz="3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4" name="TextBox 3"/>
          <p:cNvSpPr txBox="1"/>
          <p:nvPr/>
        </p:nvSpPr>
        <p:spPr>
          <a:xfrm>
            <a:off x="5929322" y="1571612"/>
            <a:ext cx="2643206" cy="400110"/>
          </a:xfrm>
          <a:prstGeom prst="rect">
            <a:avLst/>
          </a:prstGeom>
          <a:noFill/>
        </p:spPr>
        <p:txBody>
          <a:bodyPr wrap="square" rtlCol="0">
            <a:spAutoFit/>
          </a:bodyPr>
          <a:lstStyle/>
          <a:p>
            <a:r>
              <a:rPr lang="zh-CN" altLang="en-US" sz="2000" b="1" dirty="0" smtClean="0"/>
              <a:t>接上张</a:t>
            </a:r>
            <a:r>
              <a:rPr lang="en-US" altLang="zh-CN" sz="2000" b="1" dirty="0" smtClean="0"/>
              <a:t>PPT</a:t>
            </a:r>
            <a:r>
              <a:rPr lang="zh-CN" altLang="en-US" sz="2000" b="1" dirty="0" smtClean="0"/>
              <a:t>的说明：</a:t>
            </a:r>
            <a:endParaRPr lang="zh-CN" altLang="en-US" sz="2000" b="1" dirty="0"/>
          </a:p>
        </p:txBody>
      </p:sp>
      <p:pic>
        <p:nvPicPr>
          <p:cNvPr id="89090" name="Picture 2"/>
          <p:cNvPicPr>
            <a:picLocks noChangeAspect="1" noChangeArrowheads="1"/>
          </p:cNvPicPr>
          <p:nvPr/>
        </p:nvPicPr>
        <p:blipFill>
          <a:blip r:embed="rId3"/>
          <a:srcRect/>
          <a:stretch>
            <a:fillRect/>
          </a:stretch>
        </p:blipFill>
        <p:spPr bwMode="auto">
          <a:xfrm>
            <a:off x="3857620" y="2071678"/>
            <a:ext cx="5240023" cy="1143008"/>
          </a:xfrm>
          <a:prstGeom prst="rect">
            <a:avLst/>
          </a:prstGeom>
          <a:noFill/>
          <a:ln w="9525">
            <a:noFill/>
            <a:miter lim="800000"/>
            <a:headEnd/>
            <a:tailEnd/>
          </a:ln>
          <a:effectLst/>
        </p:spPr>
      </p:pic>
      <p:pic>
        <p:nvPicPr>
          <p:cNvPr id="89091" name="Picture 3"/>
          <p:cNvPicPr>
            <a:picLocks noChangeAspect="1" noChangeArrowheads="1"/>
          </p:cNvPicPr>
          <p:nvPr/>
        </p:nvPicPr>
        <p:blipFill>
          <a:blip r:embed="rId4"/>
          <a:srcRect/>
          <a:stretch>
            <a:fillRect/>
          </a:stretch>
        </p:blipFill>
        <p:spPr bwMode="auto">
          <a:xfrm>
            <a:off x="1785918" y="3286124"/>
            <a:ext cx="7309060" cy="3429024"/>
          </a:xfrm>
          <a:prstGeom prst="rect">
            <a:avLst/>
          </a:prstGeom>
          <a:noFill/>
          <a:ln w="9525">
            <a:noFill/>
            <a:miter lim="800000"/>
            <a:headEnd/>
            <a:tailEnd/>
          </a:ln>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1000108"/>
            <a:ext cx="8109912" cy="461665"/>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400" b="0" i="0" u="none" strike="noStrike" cap="none" normalizeH="0" baseline="0" dirty="0" smtClean="0">
                <a:ln>
                  <a:noFill/>
                </a:ln>
                <a:solidFill>
                  <a:schemeClr val="tx1"/>
                </a:solidFill>
                <a:effectLst/>
                <a:latin typeface="Arial" pitchFamily="34" charset="0"/>
                <a:ea typeface="黑体" pitchFamily="49" charset="-122"/>
                <a:cs typeface="Times New Roman" pitchFamily="18" charset="0"/>
              </a:rPr>
              <a:t>Skeletal Storage, Compaction, Subsidence (CSUB)</a:t>
            </a:r>
            <a:r>
              <a:rPr kumimoji="0" lang="zh-CN" altLang="en-US" sz="2400" b="0" i="0" u="none" strike="noStrike" cap="none" normalizeH="0" baseline="0" dirty="0" smtClean="0">
                <a:ln>
                  <a:noFill/>
                </a:ln>
                <a:solidFill>
                  <a:schemeClr val="tx1"/>
                </a:solidFill>
                <a:effectLst/>
                <a:latin typeface="Times New Roman" pitchFamily="18" charset="0"/>
                <a:ea typeface="黑体" pitchFamily="49" charset="-122"/>
                <a:cs typeface="Times New Roman" pitchFamily="18" charset="0"/>
              </a:rPr>
              <a:t>软件包</a:t>
            </a:r>
            <a:endParaRPr kumimoji="0" lang="zh-CN" altLang="en-US" sz="3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pic>
        <p:nvPicPr>
          <p:cNvPr id="90114" name="Picture 2"/>
          <p:cNvPicPr>
            <a:picLocks noChangeAspect="1" noChangeArrowheads="1"/>
          </p:cNvPicPr>
          <p:nvPr/>
        </p:nvPicPr>
        <p:blipFill>
          <a:blip r:embed="rId2"/>
          <a:srcRect/>
          <a:stretch>
            <a:fillRect/>
          </a:stretch>
        </p:blipFill>
        <p:spPr bwMode="auto">
          <a:xfrm>
            <a:off x="0" y="1500174"/>
            <a:ext cx="4338600" cy="4714908"/>
          </a:xfrm>
          <a:prstGeom prst="rect">
            <a:avLst/>
          </a:prstGeom>
          <a:noFill/>
          <a:ln w="9525">
            <a:noFill/>
            <a:miter lim="800000"/>
            <a:headEnd/>
            <a:tailEnd/>
          </a:ln>
          <a:effectLst/>
        </p:spPr>
      </p:pic>
      <p:pic>
        <p:nvPicPr>
          <p:cNvPr id="90115" name="Picture 3"/>
          <p:cNvPicPr>
            <a:picLocks noChangeAspect="1" noChangeArrowheads="1"/>
          </p:cNvPicPr>
          <p:nvPr/>
        </p:nvPicPr>
        <p:blipFill>
          <a:blip r:embed="rId3"/>
          <a:srcRect/>
          <a:stretch>
            <a:fillRect/>
          </a:stretch>
        </p:blipFill>
        <p:spPr bwMode="auto">
          <a:xfrm>
            <a:off x="4214648" y="1500174"/>
            <a:ext cx="4929352" cy="335758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5" name="Rectangle 1"/>
          <p:cNvSpPr>
            <a:spLocks noChangeArrowheads="1"/>
          </p:cNvSpPr>
          <p:nvPr/>
        </p:nvSpPr>
        <p:spPr bwMode="auto">
          <a:xfrm>
            <a:off x="142844" y="1071546"/>
            <a:ext cx="2598788" cy="52322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2800" b="0" i="0" u="none" strike="noStrike" cap="none" normalizeH="0" baseline="0" dirty="0" smtClean="0">
                <a:ln>
                  <a:noFill/>
                </a:ln>
                <a:solidFill>
                  <a:schemeClr val="tx1"/>
                </a:solidFill>
                <a:effectLst/>
                <a:latin typeface="Times New Roman" pitchFamily="18" charset="0"/>
                <a:ea typeface="黑体" pitchFamily="49" charset="-122"/>
                <a:cs typeface="Times New Roman" pitchFamily="18" charset="0"/>
              </a:rPr>
              <a:t>浮力</a:t>
            </a:r>
            <a:r>
              <a:rPr kumimoji="0" lang="en-US" altLang="zh-CN" sz="2800" b="0" i="0" u="none" strike="noStrike" cap="none" normalizeH="0" baseline="0" dirty="0" smtClean="0">
                <a:ln>
                  <a:noFill/>
                </a:ln>
                <a:solidFill>
                  <a:schemeClr val="tx1"/>
                </a:solidFill>
                <a:effectLst/>
                <a:latin typeface="Arial" pitchFamily="34" charset="0"/>
                <a:ea typeface="黑体" pitchFamily="49" charset="-122"/>
                <a:cs typeface="Times New Roman" pitchFamily="18" charset="0"/>
              </a:rPr>
              <a:t>(BUY)</a:t>
            </a:r>
            <a:r>
              <a:rPr kumimoji="0" lang="zh-CN" altLang="en-US" sz="2800" b="0" i="0" u="none" strike="noStrike" cap="none" normalizeH="0" baseline="0" dirty="0" smtClean="0">
                <a:ln>
                  <a:noFill/>
                </a:ln>
                <a:solidFill>
                  <a:schemeClr val="tx1"/>
                </a:solidFill>
                <a:effectLst/>
                <a:latin typeface="Times New Roman" pitchFamily="18" charset="0"/>
                <a:ea typeface="黑体" pitchFamily="49" charset="-122"/>
                <a:cs typeface="Times New Roman" pitchFamily="18" charset="0"/>
              </a:rPr>
              <a:t>软件</a:t>
            </a:r>
            <a:endParaRPr kumimoji="0" lang="zh-CN" altLang="en-US" sz="4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3" name="TextBox 2"/>
          <p:cNvSpPr txBox="1"/>
          <p:nvPr/>
        </p:nvSpPr>
        <p:spPr>
          <a:xfrm>
            <a:off x="714348" y="2000240"/>
            <a:ext cx="6072230" cy="523220"/>
          </a:xfrm>
          <a:prstGeom prst="rect">
            <a:avLst/>
          </a:prstGeom>
          <a:noFill/>
        </p:spPr>
        <p:txBody>
          <a:bodyPr wrap="square" rtlCol="0">
            <a:spAutoFit/>
          </a:bodyPr>
          <a:lstStyle/>
          <a:p>
            <a:r>
              <a:rPr lang="zh-CN" altLang="en-US" sz="2800" dirty="0" smtClean="0"/>
              <a:t>变密度的地下水流模拟，。。。</a:t>
            </a:r>
            <a:endParaRPr lang="zh-CN" altLang="en-US" sz="280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1000108"/>
            <a:ext cx="3666388" cy="52322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304800" algn="l" defTabSz="914400" rtl="0" eaLnBrk="1" fontAlgn="base" latinLnBrk="0" hangingPunct="1">
              <a:lnSpc>
                <a:spcPct val="100000"/>
              </a:lnSpc>
              <a:spcBef>
                <a:spcPct val="0"/>
              </a:spcBef>
              <a:spcAft>
                <a:spcPct val="0"/>
              </a:spcAft>
              <a:buClrTx/>
              <a:buSzTx/>
              <a:buFontTx/>
              <a:buNone/>
              <a:tabLst/>
            </a:pPr>
            <a:r>
              <a:rPr kumimoji="0" lang="zh-CN" sz="2800" b="0" i="0" u="none" strike="noStrike" cap="none" normalizeH="0" baseline="0" dirty="0" smtClean="0">
                <a:ln>
                  <a:noFill/>
                </a:ln>
                <a:solidFill>
                  <a:schemeClr val="tx1"/>
                </a:solidFill>
                <a:effectLst/>
                <a:latin typeface="Times New Roman" pitchFamily="18" charset="0"/>
                <a:ea typeface="黑体" pitchFamily="49" charset="-122"/>
                <a:cs typeface="Times New Roman" pitchFamily="18" charset="0"/>
              </a:rPr>
              <a:t>恒定水头</a:t>
            </a:r>
            <a:r>
              <a:rPr kumimoji="0" lang="en-US" altLang="zh-CN" sz="2800" b="0" i="0" u="none" strike="noStrike" cap="none" normalizeH="0" baseline="0" dirty="0" smtClean="0">
                <a:ln>
                  <a:noFill/>
                </a:ln>
                <a:solidFill>
                  <a:schemeClr val="tx1"/>
                </a:solidFill>
                <a:effectLst/>
                <a:latin typeface="Arial" pitchFamily="34" charset="0"/>
                <a:ea typeface="黑体" pitchFamily="49" charset="-122"/>
                <a:cs typeface="Times New Roman" pitchFamily="18" charset="0"/>
              </a:rPr>
              <a:t>(CHD)</a:t>
            </a:r>
            <a:r>
              <a:rPr kumimoji="0" lang="zh-CN" altLang="en-US" sz="2800" b="0" i="0" u="none" strike="noStrike" cap="none" normalizeH="0" baseline="0" dirty="0" smtClean="0">
                <a:ln>
                  <a:noFill/>
                </a:ln>
                <a:solidFill>
                  <a:schemeClr val="tx1"/>
                </a:solidFill>
                <a:effectLst/>
                <a:latin typeface="Times New Roman" pitchFamily="18" charset="0"/>
                <a:ea typeface="黑体" pitchFamily="49" charset="-122"/>
                <a:cs typeface="Times New Roman" pitchFamily="18" charset="0"/>
              </a:rPr>
              <a:t>软件</a:t>
            </a:r>
            <a:endParaRPr kumimoji="0" lang="zh-CN" altLang="en-US" sz="4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4" name="TextBox 3"/>
          <p:cNvSpPr txBox="1"/>
          <p:nvPr/>
        </p:nvSpPr>
        <p:spPr>
          <a:xfrm>
            <a:off x="0" y="1643050"/>
            <a:ext cx="9144000" cy="4247317"/>
          </a:xfrm>
          <a:prstGeom prst="rect">
            <a:avLst/>
          </a:prstGeom>
          <a:noFill/>
        </p:spPr>
        <p:txBody>
          <a:bodyPr wrap="square" rtlCol="0">
            <a:spAutoFit/>
          </a:bodyPr>
          <a:lstStyle/>
          <a:p>
            <a:pPr>
              <a:lnSpc>
                <a:spcPct val="150000"/>
              </a:lnSpc>
            </a:pPr>
            <a:r>
              <a:rPr lang="zh-CN" altLang="en-US" sz="2000" dirty="0" smtClean="0"/>
              <a:t>在名称文件中从</a:t>
            </a:r>
            <a:r>
              <a:rPr lang="en-US" sz="2000" dirty="0" smtClean="0"/>
              <a:t>CHD6</a:t>
            </a:r>
            <a:r>
              <a:rPr lang="zh-CN" altLang="en-US" sz="2000" dirty="0" smtClean="0"/>
              <a:t>类型文件读取</a:t>
            </a:r>
            <a:r>
              <a:rPr lang="en-US" sz="2000" dirty="0" smtClean="0"/>
              <a:t>CHD</a:t>
            </a:r>
            <a:r>
              <a:rPr lang="zh-CN" altLang="en-US" sz="2000" dirty="0" smtClean="0"/>
              <a:t>软件包的输入。单个</a:t>
            </a:r>
            <a:r>
              <a:rPr lang="en-US" sz="2000" dirty="0" smtClean="0"/>
              <a:t>GWF</a:t>
            </a:r>
            <a:r>
              <a:rPr lang="zh-CN" altLang="en-US" sz="2000" dirty="0" smtClean="0"/>
              <a:t>模型可以有任意个</a:t>
            </a:r>
            <a:r>
              <a:rPr lang="en-US" sz="2000" dirty="0" smtClean="0"/>
              <a:t>CHD</a:t>
            </a:r>
            <a:r>
              <a:rPr lang="zh-CN" altLang="en-US" sz="2000" dirty="0" smtClean="0"/>
              <a:t>软件。但是，当</a:t>
            </a:r>
            <a:r>
              <a:rPr lang="en-US" sz="2000" dirty="0" smtClean="0"/>
              <a:t>CHD</a:t>
            </a:r>
            <a:r>
              <a:rPr lang="zh-CN" altLang="en-US" sz="2000" dirty="0" smtClean="0"/>
              <a:t>软件要设置一个</a:t>
            </a:r>
            <a:r>
              <a:rPr lang="en-US" sz="2000" dirty="0" smtClean="0"/>
              <a:t>GWF</a:t>
            </a:r>
            <a:r>
              <a:rPr lang="zh-CN" altLang="en-US" sz="2000" dirty="0" smtClean="0"/>
              <a:t>单元为恒定水头单元时，此时该单元在</a:t>
            </a:r>
            <a:r>
              <a:rPr lang="en-US" sz="2000" dirty="0" smtClean="0"/>
              <a:t>CHD</a:t>
            </a:r>
            <a:r>
              <a:rPr lang="zh-CN" altLang="en-US" sz="2000" dirty="0" smtClean="0"/>
              <a:t>软件包中已经分配为恒定水位单元，会发生错误。</a:t>
            </a:r>
          </a:p>
          <a:p>
            <a:pPr>
              <a:lnSpc>
                <a:spcPct val="150000"/>
              </a:lnSpc>
            </a:pPr>
            <a:r>
              <a:rPr lang="zh-CN" altLang="en-US" sz="2000" dirty="0" smtClean="0"/>
              <a:t>之前版本的</a:t>
            </a:r>
            <a:r>
              <a:rPr lang="en-US" sz="2000" dirty="0" smtClean="0"/>
              <a:t>MODFLOW</a:t>
            </a:r>
            <a:r>
              <a:rPr lang="zh-CN" altLang="en-US" sz="2000" dirty="0" smtClean="0"/>
              <a:t>，不能将恒定水头单位转换为激活的单元。一旦一个单元分配为恒定水头单元，直到模拟结束前都是恒定水头单元。在</a:t>
            </a:r>
            <a:r>
              <a:rPr lang="en-US" sz="2000" dirty="0" smtClean="0"/>
              <a:t>MODFLOW6</a:t>
            </a:r>
            <a:r>
              <a:rPr lang="zh-CN" altLang="en-US" sz="2000" dirty="0" smtClean="0"/>
              <a:t>中，在接下来的驱动周期中，一个单元不是恒定水头单元，则之前的恒定水头单元可以转变为激活的单元。</a:t>
            </a:r>
          </a:p>
          <a:p>
            <a:pPr>
              <a:lnSpc>
                <a:spcPct val="150000"/>
              </a:lnSpc>
            </a:pPr>
            <a:r>
              <a:rPr lang="zh-CN" altLang="en-US" sz="2000" dirty="0" smtClean="0"/>
              <a:t>在</a:t>
            </a:r>
            <a:r>
              <a:rPr lang="en-US" sz="2000" dirty="0" smtClean="0"/>
              <a:t>MODFLOW6</a:t>
            </a:r>
            <a:r>
              <a:rPr lang="zh-CN" altLang="en-US" sz="2000" dirty="0" smtClean="0"/>
              <a:t>中，在任何驱动周期内，任何恒定水头单元只能设定为一个水头值。必须使用时间序列功能来插值到单个时间步长上。</a:t>
            </a:r>
            <a:endParaRPr lang="zh-CN" altLang="en-US" sz="2000"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1"/>
          <p:cNvSpPr>
            <a:spLocks noChangeArrowheads="1"/>
          </p:cNvSpPr>
          <p:nvPr/>
        </p:nvSpPr>
        <p:spPr bwMode="auto">
          <a:xfrm>
            <a:off x="0" y="1000108"/>
            <a:ext cx="3666388" cy="52322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304800" algn="l" defTabSz="914400" rtl="0" eaLnBrk="1" fontAlgn="base" latinLnBrk="0" hangingPunct="1">
              <a:lnSpc>
                <a:spcPct val="100000"/>
              </a:lnSpc>
              <a:spcBef>
                <a:spcPct val="0"/>
              </a:spcBef>
              <a:spcAft>
                <a:spcPct val="0"/>
              </a:spcAft>
              <a:buClrTx/>
              <a:buSzTx/>
              <a:buFontTx/>
              <a:buNone/>
              <a:tabLst/>
            </a:pPr>
            <a:r>
              <a:rPr kumimoji="0" lang="zh-CN" sz="2800" b="0" i="0" u="none" strike="noStrike" cap="none" normalizeH="0" baseline="0" dirty="0" smtClean="0">
                <a:ln>
                  <a:noFill/>
                </a:ln>
                <a:solidFill>
                  <a:schemeClr val="tx1"/>
                </a:solidFill>
                <a:effectLst/>
                <a:latin typeface="Times New Roman" pitchFamily="18" charset="0"/>
                <a:ea typeface="黑体" pitchFamily="49" charset="-122"/>
                <a:cs typeface="Times New Roman" pitchFamily="18" charset="0"/>
              </a:rPr>
              <a:t>恒定水头</a:t>
            </a:r>
            <a:r>
              <a:rPr kumimoji="0" lang="en-US" altLang="zh-CN" sz="2800" b="0" i="0" u="none" strike="noStrike" cap="none" normalizeH="0" baseline="0" dirty="0" smtClean="0">
                <a:ln>
                  <a:noFill/>
                </a:ln>
                <a:solidFill>
                  <a:schemeClr val="tx1"/>
                </a:solidFill>
                <a:effectLst/>
                <a:latin typeface="Arial" pitchFamily="34" charset="0"/>
                <a:ea typeface="黑体" pitchFamily="49" charset="-122"/>
                <a:cs typeface="Times New Roman" pitchFamily="18" charset="0"/>
              </a:rPr>
              <a:t>(CHD)</a:t>
            </a:r>
            <a:r>
              <a:rPr kumimoji="0" lang="zh-CN" altLang="en-US" sz="2800" b="0" i="0" u="none" strike="noStrike" cap="none" normalizeH="0" baseline="0" dirty="0" smtClean="0">
                <a:ln>
                  <a:noFill/>
                </a:ln>
                <a:solidFill>
                  <a:schemeClr val="tx1"/>
                </a:solidFill>
                <a:effectLst/>
                <a:latin typeface="Times New Roman" pitchFamily="18" charset="0"/>
                <a:ea typeface="黑体" pitchFamily="49" charset="-122"/>
                <a:cs typeface="Times New Roman" pitchFamily="18" charset="0"/>
              </a:rPr>
              <a:t>软件</a:t>
            </a:r>
            <a:endParaRPr kumimoji="0" lang="zh-CN" altLang="en-US" sz="4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pic>
        <p:nvPicPr>
          <p:cNvPr id="97282" name="Picture 2"/>
          <p:cNvPicPr>
            <a:picLocks noChangeAspect="1" noChangeArrowheads="1"/>
          </p:cNvPicPr>
          <p:nvPr/>
        </p:nvPicPr>
        <p:blipFill>
          <a:blip r:embed="rId2"/>
          <a:srcRect/>
          <a:stretch>
            <a:fillRect/>
          </a:stretch>
        </p:blipFill>
        <p:spPr bwMode="auto">
          <a:xfrm>
            <a:off x="0" y="2000240"/>
            <a:ext cx="4157673" cy="4664343"/>
          </a:xfrm>
          <a:prstGeom prst="rect">
            <a:avLst/>
          </a:prstGeom>
          <a:noFill/>
          <a:ln w="9525">
            <a:noFill/>
            <a:miter lim="800000"/>
            <a:headEnd/>
            <a:tailEnd/>
          </a:ln>
          <a:effectLst/>
        </p:spPr>
      </p:pic>
      <p:pic>
        <p:nvPicPr>
          <p:cNvPr id="97283" name="Picture 3"/>
          <p:cNvPicPr>
            <a:picLocks noChangeAspect="1" noChangeArrowheads="1"/>
          </p:cNvPicPr>
          <p:nvPr/>
        </p:nvPicPr>
        <p:blipFill>
          <a:blip r:embed="rId3"/>
          <a:srcRect/>
          <a:stretch>
            <a:fillRect/>
          </a:stretch>
        </p:blipFill>
        <p:spPr bwMode="auto">
          <a:xfrm>
            <a:off x="4071934" y="1643050"/>
            <a:ext cx="1643074" cy="449072"/>
          </a:xfrm>
          <a:prstGeom prst="rect">
            <a:avLst/>
          </a:prstGeom>
          <a:noFill/>
          <a:ln w="9525">
            <a:noFill/>
            <a:miter lim="800000"/>
            <a:headEnd/>
            <a:tailEnd/>
          </a:ln>
          <a:effectLst/>
        </p:spPr>
      </p:pic>
      <p:pic>
        <p:nvPicPr>
          <p:cNvPr id="97284" name="Picture 4"/>
          <p:cNvPicPr>
            <a:picLocks noChangeAspect="1" noChangeArrowheads="1"/>
          </p:cNvPicPr>
          <p:nvPr/>
        </p:nvPicPr>
        <p:blipFill>
          <a:blip r:embed="rId4"/>
          <a:srcRect/>
          <a:stretch>
            <a:fillRect/>
          </a:stretch>
        </p:blipFill>
        <p:spPr bwMode="auto">
          <a:xfrm>
            <a:off x="4024313" y="2143116"/>
            <a:ext cx="5119687" cy="4410446"/>
          </a:xfrm>
          <a:prstGeom prst="rect">
            <a:avLst/>
          </a:prstGeom>
          <a:noFill/>
          <a:ln w="9525">
            <a:noFill/>
            <a:miter lim="800000"/>
            <a:headEnd/>
            <a:tailEnd/>
          </a:ln>
          <a:effectLst/>
        </p:spPr>
      </p:pic>
      <p:sp>
        <p:nvSpPr>
          <p:cNvPr id="6" name="矩形 5"/>
          <p:cNvSpPr/>
          <p:nvPr/>
        </p:nvSpPr>
        <p:spPr>
          <a:xfrm>
            <a:off x="0" y="2857496"/>
            <a:ext cx="2500298" cy="171451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1000108"/>
            <a:ext cx="3666388" cy="52322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304800" algn="l" defTabSz="914400" rtl="0" eaLnBrk="1" fontAlgn="base" latinLnBrk="0" hangingPunct="1">
              <a:lnSpc>
                <a:spcPct val="100000"/>
              </a:lnSpc>
              <a:spcBef>
                <a:spcPct val="0"/>
              </a:spcBef>
              <a:spcAft>
                <a:spcPct val="0"/>
              </a:spcAft>
              <a:buClrTx/>
              <a:buSzTx/>
              <a:buFontTx/>
              <a:buNone/>
              <a:tabLst/>
            </a:pPr>
            <a:r>
              <a:rPr kumimoji="0" lang="zh-CN" sz="2800" b="0" i="0" u="none" strike="noStrike" cap="none" normalizeH="0" baseline="0" dirty="0" smtClean="0">
                <a:ln>
                  <a:noFill/>
                </a:ln>
                <a:solidFill>
                  <a:schemeClr val="tx1"/>
                </a:solidFill>
                <a:effectLst/>
                <a:latin typeface="Times New Roman" pitchFamily="18" charset="0"/>
                <a:ea typeface="黑体" pitchFamily="49" charset="-122"/>
                <a:cs typeface="Times New Roman" pitchFamily="18" charset="0"/>
              </a:rPr>
              <a:t>恒定水头</a:t>
            </a:r>
            <a:r>
              <a:rPr kumimoji="0" lang="en-US" altLang="zh-CN" sz="2800" b="0" i="0" u="none" strike="noStrike" cap="none" normalizeH="0" baseline="0" dirty="0" smtClean="0">
                <a:ln>
                  <a:noFill/>
                </a:ln>
                <a:solidFill>
                  <a:schemeClr val="tx1"/>
                </a:solidFill>
                <a:effectLst/>
                <a:latin typeface="Arial" pitchFamily="34" charset="0"/>
                <a:ea typeface="黑体" pitchFamily="49" charset="-122"/>
                <a:cs typeface="Times New Roman" pitchFamily="18" charset="0"/>
              </a:rPr>
              <a:t>(CHD)</a:t>
            </a:r>
            <a:r>
              <a:rPr kumimoji="0" lang="zh-CN" altLang="en-US" sz="2800" b="0" i="0" u="none" strike="noStrike" cap="none" normalizeH="0" baseline="0" dirty="0" smtClean="0">
                <a:ln>
                  <a:noFill/>
                </a:ln>
                <a:solidFill>
                  <a:schemeClr val="tx1"/>
                </a:solidFill>
                <a:effectLst/>
                <a:latin typeface="Times New Roman" pitchFamily="18" charset="0"/>
                <a:ea typeface="黑体" pitchFamily="49" charset="-122"/>
                <a:cs typeface="Times New Roman" pitchFamily="18" charset="0"/>
              </a:rPr>
              <a:t>软件</a:t>
            </a:r>
            <a:endParaRPr kumimoji="0" lang="zh-CN" altLang="en-US" sz="4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pic>
        <p:nvPicPr>
          <p:cNvPr id="3" name="Picture 2"/>
          <p:cNvPicPr>
            <a:picLocks noChangeAspect="1" noChangeArrowheads="1"/>
          </p:cNvPicPr>
          <p:nvPr/>
        </p:nvPicPr>
        <p:blipFill>
          <a:blip r:embed="rId2"/>
          <a:srcRect/>
          <a:stretch>
            <a:fillRect/>
          </a:stretch>
        </p:blipFill>
        <p:spPr bwMode="auto">
          <a:xfrm>
            <a:off x="0" y="2000240"/>
            <a:ext cx="4157673" cy="4664343"/>
          </a:xfrm>
          <a:prstGeom prst="rect">
            <a:avLst/>
          </a:prstGeom>
          <a:noFill/>
          <a:ln w="9525">
            <a:noFill/>
            <a:miter lim="800000"/>
            <a:headEnd/>
            <a:tailEnd/>
          </a:ln>
          <a:effectLst/>
        </p:spPr>
      </p:pic>
      <p:sp>
        <p:nvSpPr>
          <p:cNvPr id="4" name="矩形 3"/>
          <p:cNvSpPr/>
          <p:nvPr/>
        </p:nvSpPr>
        <p:spPr>
          <a:xfrm>
            <a:off x="0" y="4643446"/>
            <a:ext cx="4143372" cy="20002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pic>
        <p:nvPicPr>
          <p:cNvPr id="96257" name="Picture 1"/>
          <p:cNvPicPr>
            <a:picLocks noChangeAspect="1" noChangeArrowheads="1"/>
          </p:cNvPicPr>
          <p:nvPr/>
        </p:nvPicPr>
        <p:blipFill>
          <a:blip r:embed="rId3"/>
          <a:srcRect/>
          <a:stretch>
            <a:fillRect/>
          </a:stretch>
        </p:blipFill>
        <p:spPr bwMode="auto">
          <a:xfrm>
            <a:off x="3500430" y="1500174"/>
            <a:ext cx="5643570" cy="2714434"/>
          </a:xfrm>
          <a:prstGeom prst="rect">
            <a:avLst/>
          </a:prstGeom>
          <a:noFill/>
          <a:ln w="9525">
            <a:noFill/>
            <a:miter lim="800000"/>
            <a:headEnd/>
            <a:tailEnd/>
          </a:ln>
          <a:effectLst/>
        </p:spPr>
      </p:pic>
      <p:pic>
        <p:nvPicPr>
          <p:cNvPr id="96258" name="Picture 2"/>
          <p:cNvPicPr>
            <a:picLocks noChangeAspect="1" noChangeArrowheads="1"/>
          </p:cNvPicPr>
          <p:nvPr/>
        </p:nvPicPr>
        <p:blipFill>
          <a:blip r:embed="rId4"/>
          <a:srcRect/>
          <a:stretch>
            <a:fillRect/>
          </a:stretch>
        </p:blipFill>
        <p:spPr bwMode="auto">
          <a:xfrm>
            <a:off x="3714744" y="4214818"/>
            <a:ext cx="5426430" cy="192882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0" y="1000108"/>
            <a:ext cx="3666388" cy="52322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304800" algn="l" defTabSz="914400" rtl="0" eaLnBrk="1" fontAlgn="base" latinLnBrk="0" hangingPunct="1">
              <a:lnSpc>
                <a:spcPct val="100000"/>
              </a:lnSpc>
              <a:spcBef>
                <a:spcPct val="0"/>
              </a:spcBef>
              <a:spcAft>
                <a:spcPct val="0"/>
              </a:spcAft>
              <a:buClrTx/>
              <a:buSzTx/>
              <a:buFontTx/>
              <a:buNone/>
              <a:tabLst/>
            </a:pPr>
            <a:r>
              <a:rPr kumimoji="0" lang="zh-CN" sz="2800" b="0" i="0" u="none" strike="noStrike" cap="none" normalizeH="0" baseline="0" dirty="0" smtClean="0">
                <a:ln>
                  <a:noFill/>
                </a:ln>
                <a:solidFill>
                  <a:schemeClr val="tx1"/>
                </a:solidFill>
                <a:effectLst/>
                <a:latin typeface="Times New Roman" pitchFamily="18" charset="0"/>
                <a:ea typeface="黑体" pitchFamily="49" charset="-122"/>
                <a:cs typeface="Times New Roman" pitchFamily="18" charset="0"/>
              </a:rPr>
              <a:t>恒定水头</a:t>
            </a:r>
            <a:r>
              <a:rPr kumimoji="0" lang="en-US" altLang="zh-CN" sz="2800" b="0" i="0" u="none" strike="noStrike" cap="none" normalizeH="0" baseline="0" dirty="0" smtClean="0">
                <a:ln>
                  <a:noFill/>
                </a:ln>
                <a:solidFill>
                  <a:schemeClr val="tx1"/>
                </a:solidFill>
                <a:effectLst/>
                <a:latin typeface="Arial" pitchFamily="34" charset="0"/>
                <a:ea typeface="黑体" pitchFamily="49" charset="-122"/>
                <a:cs typeface="Times New Roman" pitchFamily="18" charset="0"/>
              </a:rPr>
              <a:t>(CHD)</a:t>
            </a:r>
            <a:r>
              <a:rPr kumimoji="0" lang="zh-CN" altLang="en-US" sz="2800" b="0" i="0" u="none" strike="noStrike" cap="none" normalizeH="0" baseline="0" dirty="0" smtClean="0">
                <a:ln>
                  <a:noFill/>
                </a:ln>
                <a:solidFill>
                  <a:schemeClr val="tx1"/>
                </a:solidFill>
                <a:effectLst/>
                <a:latin typeface="Times New Roman" pitchFamily="18" charset="0"/>
                <a:ea typeface="黑体" pitchFamily="49" charset="-122"/>
                <a:cs typeface="Times New Roman" pitchFamily="18" charset="0"/>
              </a:rPr>
              <a:t>软件</a:t>
            </a:r>
            <a:endParaRPr kumimoji="0" lang="zh-CN" altLang="en-US" sz="4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pic>
        <p:nvPicPr>
          <p:cNvPr id="94209" name="Picture 1"/>
          <p:cNvPicPr>
            <a:picLocks noChangeAspect="1" noChangeArrowheads="1"/>
          </p:cNvPicPr>
          <p:nvPr/>
        </p:nvPicPr>
        <p:blipFill>
          <a:blip r:embed="rId2"/>
          <a:srcRect/>
          <a:stretch>
            <a:fillRect/>
          </a:stretch>
        </p:blipFill>
        <p:spPr bwMode="auto">
          <a:xfrm>
            <a:off x="428596" y="1571612"/>
            <a:ext cx="5379765" cy="5072098"/>
          </a:xfrm>
          <a:prstGeom prst="rect">
            <a:avLst/>
          </a:prstGeom>
          <a:noFill/>
          <a:ln w="9525">
            <a:noFill/>
            <a:miter lim="800000"/>
            <a:headEnd/>
            <a:tailEnd/>
          </a:ln>
          <a:effec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428736"/>
            <a:ext cx="9144000" cy="707886"/>
          </a:xfrm>
          <a:prstGeom prst="rect">
            <a:avLst/>
          </a:prstGeom>
          <a:noFill/>
        </p:spPr>
        <p:txBody>
          <a:bodyPr wrap="square" rtlCol="0">
            <a:spAutoFit/>
          </a:bodyPr>
          <a:lstStyle/>
          <a:p>
            <a:r>
              <a:rPr lang="zh-CN" altLang="en-US" sz="2000" dirty="0" smtClean="0"/>
              <a:t>在名称文件中的</a:t>
            </a:r>
            <a:r>
              <a:rPr lang="en-US" sz="2000" dirty="0" smtClean="0"/>
              <a:t>WEL6</a:t>
            </a:r>
            <a:r>
              <a:rPr lang="zh-CN" altLang="en-US" sz="2000" dirty="0" smtClean="0"/>
              <a:t>类型文件读取井</a:t>
            </a:r>
            <a:r>
              <a:rPr lang="en-US" sz="2000" dirty="0" smtClean="0"/>
              <a:t>(WEL)</a:t>
            </a:r>
            <a:r>
              <a:rPr lang="zh-CN" altLang="en-US" sz="2000" dirty="0" smtClean="0"/>
              <a:t>软件包的输入。单个</a:t>
            </a:r>
            <a:r>
              <a:rPr lang="en-US" sz="2000" dirty="0" smtClean="0"/>
              <a:t>GWF</a:t>
            </a:r>
            <a:r>
              <a:rPr lang="zh-CN" altLang="en-US" sz="2000" dirty="0" smtClean="0"/>
              <a:t>模型可以定义任意数目的</a:t>
            </a:r>
            <a:r>
              <a:rPr lang="en-US" sz="2000" dirty="0" smtClean="0"/>
              <a:t>WEL</a:t>
            </a:r>
            <a:r>
              <a:rPr lang="zh-CN" altLang="en-US" sz="2000" dirty="0" smtClean="0"/>
              <a:t>软件。</a:t>
            </a:r>
          </a:p>
        </p:txBody>
      </p:sp>
      <p:sp>
        <p:nvSpPr>
          <p:cNvPr id="93185" name="Rectangle 1"/>
          <p:cNvSpPr>
            <a:spLocks noChangeArrowheads="1"/>
          </p:cNvSpPr>
          <p:nvPr/>
        </p:nvSpPr>
        <p:spPr bwMode="auto">
          <a:xfrm>
            <a:off x="142844" y="928670"/>
            <a:ext cx="2279791" cy="52322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2800" b="0" i="0" u="none" strike="noStrike" cap="none" normalizeH="0" baseline="0" dirty="0" smtClean="0">
                <a:ln>
                  <a:noFill/>
                </a:ln>
                <a:solidFill>
                  <a:schemeClr val="tx1"/>
                </a:solidFill>
                <a:effectLst/>
                <a:latin typeface="Times New Roman" pitchFamily="18" charset="0"/>
                <a:ea typeface="黑体" pitchFamily="49" charset="-122"/>
                <a:cs typeface="Times New Roman" pitchFamily="18" charset="0"/>
              </a:rPr>
              <a:t>井</a:t>
            </a:r>
            <a:r>
              <a:rPr kumimoji="0" lang="en-US" altLang="zh-CN" sz="2800" b="0" i="0" u="none" strike="noStrike" cap="none" normalizeH="0" baseline="0" dirty="0" smtClean="0">
                <a:ln>
                  <a:noFill/>
                </a:ln>
                <a:solidFill>
                  <a:schemeClr val="tx1"/>
                </a:solidFill>
                <a:effectLst/>
                <a:latin typeface="Arial" pitchFamily="34" charset="0"/>
                <a:ea typeface="黑体" pitchFamily="49" charset="-122"/>
                <a:cs typeface="Times New Roman" pitchFamily="18" charset="0"/>
              </a:rPr>
              <a:t>(WEL)</a:t>
            </a:r>
            <a:r>
              <a:rPr kumimoji="0" lang="zh-CN" altLang="en-US" sz="2800" b="0" i="0" u="none" strike="noStrike" cap="none" normalizeH="0" baseline="0" dirty="0" smtClean="0">
                <a:ln>
                  <a:noFill/>
                </a:ln>
                <a:solidFill>
                  <a:schemeClr val="tx1"/>
                </a:solidFill>
                <a:effectLst/>
                <a:latin typeface="Times New Roman" pitchFamily="18" charset="0"/>
                <a:ea typeface="黑体" pitchFamily="49" charset="-122"/>
                <a:cs typeface="Times New Roman" pitchFamily="18" charset="0"/>
              </a:rPr>
              <a:t>软件</a:t>
            </a:r>
            <a:endParaRPr kumimoji="0" lang="zh-CN" altLang="en-US" sz="4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pic>
        <p:nvPicPr>
          <p:cNvPr id="93186" name="Picture 2"/>
          <p:cNvPicPr>
            <a:picLocks noChangeAspect="1" noChangeArrowheads="1"/>
          </p:cNvPicPr>
          <p:nvPr/>
        </p:nvPicPr>
        <p:blipFill>
          <a:blip r:embed="rId2"/>
          <a:srcRect/>
          <a:stretch>
            <a:fillRect/>
          </a:stretch>
        </p:blipFill>
        <p:spPr bwMode="auto">
          <a:xfrm>
            <a:off x="0" y="2143116"/>
            <a:ext cx="3357554" cy="4586086"/>
          </a:xfrm>
          <a:prstGeom prst="rect">
            <a:avLst/>
          </a:prstGeom>
          <a:noFill/>
          <a:ln w="9525">
            <a:noFill/>
            <a:miter lim="800000"/>
            <a:headEnd/>
            <a:tailEnd/>
          </a:ln>
          <a:effectLst/>
        </p:spPr>
      </p:pic>
      <p:pic>
        <p:nvPicPr>
          <p:cNvPr id="93187" name="Picture 3"/>
          <p:cNvPicPr>
            <a:picLocks noChangeAspect="1" noChangeArrowheads="1"/>
          </p:cNvPicPr>
          <p:nvPr/>
        </p:nvPicPr>
        <p:blipFill>
          <a:blip r:embed="rId3"/>
          <a:srcRect/>
          <a:stretch>
            <a:fillRect/>
          </a:stretch>
        </p:blipFill>
        <p:spPr bwMode="auto">
          <a:xfrm>
            <a:off x="1671622" y="2214554"/>
            <a:ext cx="7472378" cy="147577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71406" y="928670"/>
            <a:ext cx="2279791" cy="52322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2800" b="0" i="0" u="none" strike="noStrike" cap="none" normalizeH="0" baseline="0" dirty="0" smtClean="0">
                <a:ln>
                  <a:noFill/>
                </a:ln>
                <a:solidFill>
                  <a:schemeClr val="tx1"/>
                </a:solidFill>
                <a:effectLst/>
                <a:latin typeface="Times New Roman" pitchFamily="18" charset="0"/>
                <a:ea typeface="黑体" pitchFamily="49" charset="-122"/>
                <a:cs typeface="Times New Roman" pitchFamily="18" charset="0"/>
              </a:rPr>
              <a:t>井</a:t>
            </a:r>
            <a:r>
              <a:rPr kumimoji="0" lang="en-US" altLang="zh-CN" sz="2800" b="0" i="0" u="none" strike="noStrike" cap="none" normalizeH="0" baseline="0" dirty="0" smtClean="0">
                <a:ln>
                  <a:noFill/>
                </a:ln>
                <a:solidFill>
                  <a:schemeClr val="tx1"/>
                </a:solidFill>
                <a:effectLst/>
                <a:latin typeface="Arial" pitchFamily="34" charset="0"/>
                <a:ea typeface="黑体" pitchFamily="49" charset="-122"/>
                <a:cs typeface="Times New Roman" pitchFamily="18" charset="0"/>
              </a:rPr>
              <a:t>(WEL)</a:t>
            </a:r>
            <a:r>
              <a:rPr kumimoji="0" lang="zh-CN" altLang="en-US" sz="2800" b="0" i="0" u="none" strike="noStrike" cap="none" normalizeH="0" baseline="0" dirty="0" smtClean="0">
                <a:ln>
                  <a:noFill/>
                </a:ln>
                <a:solidFill>
                  <a:schemeClr val="tx1"/>
                </a:solidFill>
                <a:effectLst/>
                <a:latin typeface="Times New Roman" pitchFamily="18" charset="0"/>
                <a:ea typeface="黑体" pitchFamily="49" charset="-122"/>
                <a:cs typeface="Times New Roman" pitchFamily="18" charset="0"/>
              </a:rPr>
              <a:t>软件</a:t>
            </a:r>
            <a:endParaRPr kumimoji="0" lang="zh-CN" altLang="en-US" sz="4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pic>
        <p:nvPicPr>
          <p:cNvPr id="3" name="Picture 2"/>
          <p:cNvPicPr>
            <a:picLocks noChangeAspect="1" noChangeArrowheads="1"/>
          </p:cNvPicPr>
          <p:nvPr/>
        </p:nvPicPr>
        <p:blipFill>
          <a:blip r:embed="rId2"/>
          <a:srcRect/>
          <a:stretch>
            <a:fillRect/>
          </a:stretch>
        </p:blipFill>
        <p:spPr bwMode="auto">
          <a:xfrm>
            <a:off x="0" y="1571612"/>
            <a:ext cx="3713372" cy="5072098"/>
          </a:xfrm>
          <a:prstGeom prst="rect">
            <a:avLst/>
          </a:prstGeom>
          <a:noFill/>
          <a:ln w="9525">
            <a:noFill/>
            <a:miter lim="800000"/>
            <a:headEnd/>
            <a:tailEnd/>
          </a:ln>
          <a:effectLst/>
        </p:spPr>
      </p:pic>
      <p:pic>
        <p:nvPicPr>
          <p:cNvPr id="92161" name="Picture 1"/>
          <p:cNvPicPr>
            <a:picLocks noChangeAspect="1" noChangeArrowheads="1"/>
          </p:cNvPicPr>
          <p:nvPr/>
        </p:nvPicPr>
        <p:blipFill>
          <a:blip r:embed="rId3"/>
          <a:srcRect/>
          <a:stretch>
            <a:fillRect/>
          </a:stretch>
        </p:blipFill>
        <p:spPr bwMode="auto">
          <a:xfrm>
            <a:off x="3643306" y="214290"/>
            <a:ext cx="5500694" cy="1484940"/>
          </a:xfrm>
          <a:prstGeom prst="rect">
            <a:avLst/>
          </a:prstGeom>
          <a:noFill/>
          <a:ln w="9525">
            <a:noFill/>
            <a:miter lim="800000"/>
            <a:headEnd/>
            <a:tailEnd/>
          </a:ln>
          <a:effectLst/>
        </p:spPr>
      </p:pic>
      <p:pic>
        <p:nvPicPr>
          <p:cNvPr id="92162" name="Picture 2"/>
          <p:cNvPicPr>
            <a:picLocks noChangeAspect="1" noChangeArrowheads="1"/>
          </p:cNvPicPr>
          <p:nvPr/>
        </p:nvPicPr>
        <p:blipFill>
          <a:blip r:embed="rId4"/>
          <a:srcRect/>
          <a:stretch>
            <a:fillRect/>
          </a:stretch>
        </p:blipFill>
        <p:spPr bwMode="auto">
          <a:xfrm>
            <a:off x="3714744" y="1738021"/>
            <a:ext cx="4500594" cy="5119979"/>
          </a:xfrm>
          <a:prstGeom prst="rect">
            <a:avLst/>
          </a:prstGeom>
          <a:noFill/>
          <a:ln w="9525">
            <a:noFill/>
            <a:miter lim="800000"/>
            <a:headEnd/>
            <a:tailEnd/>
          </a:ln>
          <a:effectLst/>
        </p:spPr>
      </p:pic>
      <p:sp>
        <p:nvSpPr>
          <p:cNvPr id="6" name="矩形 5"/>
          <p:cNvSpPr/>
          <p:nvPr/>
        </p:nvSpPr>
        <p:spPr>
          <a:xfrm>
            <a:off x="0" y="2214554"/>
            <a:ext cx="3428992" cy="235745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928670"/>
            <a:ext cx="9144000" cy="1846659"/>
          </a:xfrm>
          <a:prstGeom prst="rect">
            <a:avLst/>
          </a:prstGeom>
        </p:spPr>
        <p:txBody>
          <a:bodyPr wrap="square">
            <a:spAutoFit/>
          </a:bodyPr>
          <a:lstStyle/>
          <a:p>
            <a:pPr>
              <a:lnSpc>
                <a:spcPct val="150000"/>
              </a:lnSpc>
            </a:pPr>
            <a:r>
              <a:rPr lang="zh-CN" altLang="en-US" sz="2800" b="1" dirty="0" smtClean="0"/>
              <a:t>文件名输入</a:t>
            </a:r>
          </a:p>
          <a:p>
            <a:pPr>
              <a:lnSpc>
                <a:spcPct val="150000"/>
              </a:lnSpc>
            </a:pPr>
            <a:r>
              <a:rPr lang="en-US" sz="2400" dirty="0" smtClean="0"/>
              <a:t>Windows</a:t>
            </a:r>
            <a:r>
              <a:rPr lang="zh-CN" altLang="en-US" sz="2400" dirty="0" smtClean="0"/>
              <a:t>不区分文件名大小写，但</a:t>
            </a:r>
            <a:r>
              <a:rPr lang="en-US" sz="2400" dirty="0" smtClean="0"/>
              <a:t>Linux</a:t>
            </a:r>
            <a:r>
              <a:rPr lang="zh-CN" altLang="en-US" sz="2400" dirty="0" smtClean="0"/>
              <a:t>系统区分。</a:t>
            </a:r>
            <a:endParaRPr lang="en-US" altLang="zh-CN" sz="2400" dirty="0" smtClean="0"/>
          </a:p>
          <a:p>
            <a:pPr>
              <a:lnSpc>
                <a:spcPct val="150000"/>
              </a:lnSpc>
            </a:pPr>
            <a:r>
              <a:rPr lang="zh-CN" altLang="en-US" sz="2400" dirty="0" smtClean="0"/>
              <a:t>如</a:t>
            </a:r>
            <a:r>
              <a:rPr lang="en-US" sz="2400" dirty="0" smtClean="0"/>
              <a:t>MODEL.DIS</a:t>
            </a:r>
            <a:endParaRPr lang="zh-CN" altLang="en-US" sz="2400" dirty="0"/>
          </a:p>
        </p:txBody>
      </p:sp>
      <p:sp>
        <p:nvSpPr>
          <p:cNvPr id="3" name="矩形 2"/>
          <p:cNvSpPr/>
          <p:nvPr/>
        </p:nvSpPr>
        <p:spPr>
          <a:xfrm>
            <a:off x="0" y="3071810"/>
            <a:ext cx="9144000" cy="2400657"/>
          </a:xfrm>
          <a:prstGeom prst="rect">
            <a:avLst/>
          </a:prstGeom>
        </p:spPr>
        <p:txBody>
          <a:bodyPr wrap="square">
            <a:spAutoFit/>
          </a:bodyPr>
          <a:lstStyle/>
          <a:p>
            <a:pPr>
              <a:lnSpc>
                <a:spcPct val="150000"/>
              </a:lnSpc>
            </a:pPr>
            <a:r>
              <a:rPr lang="zh-CN" altLang="en-US" sz="2800" b="1" dirty="0" smtClean="0"/>
              <a:t>模拟名称文件</a:t>
            </a:r>
          </a:p>
          <a:p>
            <a:pPr>
              <a:lnSpc>
                <a:spcPct val="150000"/>
              </a:lnSpc>
            </a:pPr>
            <a:r>
              <a:rPr lang="en-US" sz="2400" dirty="0" smtClean="0"/>
              <a:t>mfsim.nam</a:t>
            </a:r>
            <a:endParaRPr lang="zh-CN" altLang="en-US" sz="2400" dirty="0" smtClean="0"/>
          </a:p>
          <a:p>
            <a:pPr>
              <a:lnSpc>
                <a:spcPct val="150000"/>
              </a:lnSpc>
            </a:pPr>
            <a:r>
              <a:rPr lang="zh-CN" altLang="en-US" sz="2400" dirty="0" smtClean="0"/>
              <a:t>文件包含如下的输入块，必须以一定顺序列出。</a:t>
            </a:r>
            <a:endParaRPr lang="en-US" altLang="zh-CN" sz="2400" dirty="0" smtClean="0"/>
          </a:p>
          <a:p>
            <a:pPr>
              <a:lnSpc>
                <a:spcPct val="150000"/>
              </a:lnSpc>
            </a:pPr>
            <a:r>
              <a:rPr lang="en-US" sz="2400" dirty="0" smtClean="0"/>
              <a:t>options</a:t>
            </a:r>
            <a:r>
              <a:rPr lang="zh-CN" altLang="en-US" sz="2400" dirty="0" smtClean="0"/>
              <a:t>块是可选的，还需要其他的一些块。</a:t>
            </a:r>
            <a:endParaRPr lang="zh-CN" altLang="en-US" sz="2400"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71406" y="928670"/>
            <a:ext cx="2279791" cy="52322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2800" b="0" i="0" u="none" strike="noStrike" cap="none" normalizeH="0" baseline="0" dirty="0" smtClean="0">
                <a:ln>
                  <a:noFill/>
                </a:ln>
                <a:solidFill>
                  <a:schemeClr val="tx1"/>
                </a:solidFill>
                <a:effectLst/>
                <a:latin typeface="Times New Roman" pitchFamily="18" charset="0"/>
                <a:ea typeface="黑体" pitchFamily="49" charset="-122"/>
                <a:cs typeface="Times New Roman" pitchFamily="18" charset="0"/>
              </a:rPr>
              <a:t>井</a:t>
            </a:r>
            <a:r>
              <a:rPr kumimoji="0" lang="en-US" altLang="zh-CN" sz="2800" b="0" i="0" u="none" strike="noStrike" cap="none" normalizeH="0" baseline="0" dirty="0" smtClean="0">
                <a:ln>
                  <a:noFill/>
                </a:ln>
                <a:solidFill>
                  <a:schemeClr val="tx1"/>
                </a:solidFill>
                <a:effectLst/>
                <a:latin typeface="Arial" pitchFamily="34" charset="0"/>
                <a:ea typeface="黑体" pitchFamily="49" charset="-122"/>
                <a:cs typeface="Times New Roman" pitchFamily="18" charset="0"/>
              </a:rPr>
              <a:t>(WEL)</a:t>
            </a:r>
            <a:r>
              <a:rPr kumimoji="0" lang="zh-CN" altLang="en-US" sz="2800" b="0" i="0" u="none" strike="noStrike" cap="none" normalizeH="0" baseline="0" dirty="0" smtClean="0">
                <a:ln>
                  <a:noFill/>
                </a:ln>
                <a:solidFill>
                  <a:schemeClr val="tx1"/>
                </a:solidFill>
                <a:effectLst/>
                <a:latin typeface="Times New Roman" pitchFamily="18" charset="0"/>
                <a:ea typeface="黑体" pitchFamily="49" charset="-122"/>
                <a:cs typeface="Times New Roman" pitchFamily="18" charset="0"/>
              </a:rPr>
              <a:t>软件</a:t>
            </a:r>
            <a:endParaRPr kumimoji="0" lang="zh-CN" altLang="en-US" sz="4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pic>
        <p:nvPicPr>
          <p:cNvPr id="3" name="Picture 2"/>
          <p:cNvPicPr>
            <a:picLocks noChangeAspect="1" noChangeArrowheads="1"/>
          </p:cNvPicPr>
          <p:nvPr/>
        </p:nvPicPr>
        <p:blipFill>
          <a:blip r:embed="rId2"/>
          <a:srcRect/>
          <a:stretch>
            <a:fillRect/>
          </a:stretch>
        </p:blipFill>
        <p:spPr bwMode="auto">
          <a:xfrm>
            <a:off x="0" y="1571612"/>
            <a:ext cx="3713372" cy="5072098"/>
          </a:xfrm>
          <a:prstGeom prst="rect">
            <a:avLst/>
          </a:prstGeom>
          <a:noFill/>
          <a:ln w="9525">
            <a:noFill/>
            <a:miter lim="800000"/>
            <a:headEnd/>
            <a:tailEnd/>
          </a:ln>
          <a:effectLst/>
        </p:spPr>
      </p:pic>
      <p:pic>
        <p:nvPicPr>
          <p:cNvPr id="100354" name="Picture 2"/>
          <p:cNvPicPr>
            <a:picLocks noChangeAspect="1" noChangeArrowheads="1"/>
          </p:cNvPicPr>
          <p:nvPr/>
        </p:nvPicPr>
        <p:blipFill>
          <a:blip r:embed="rId3"/>
          <a:srcRect/>
          <a:stretch>
            <a:fillRect/>
          </a:stretch>
        </p:blipFill>
        <p:spPr bwMode="auto">
          <a:xfrm>
            <a:off x="3428992" y="1857364"/>
            <a:ext cx="5715008" cy="1026175"/>
          </a:xfrm>
          <a:prstGeom prst="rect">
            <a:avLst/>
          </a:prstGeom>
          <a:noFill/>
          <a:ln w="9525">
            <a:noFill/>
            <a:miter lim="800000"/>
            <a:headEnd/>
            <a:tailEnd/>
          </a:ln>
          <a:effectLst/>
        </p:spPr>
      </p:pic>
      <p:pic>
        <p:nvPicPr>
          <p:cNvPr id="100355" name="Picture 3"/>
          <p:cNvPicPr>
            <a:picLocks noChangeAspect="1" noChangeArrowheads="1"/>
          </p:cNvPicPr>
          <p:nvPr/>
        </p:nvPicPr>
        <p:blipFill>
          <a:blip r:embed="rId4"/>
          <a:srcRect/>
          <a:stretch>
            <a:fillRect/>
          </a:stretch>
        </p:blipFill>
        <p:spPr bwMode="auto">
          <a:xfrm>
            <a:off x="3522685" y="2928934"/>
            <a:ext cx="5621315" cy="3786214"/>
          </a:xfrm>
          <a:prstGeom prst="rect">
            <a:avLst/>
          </a:prstGeom>
          <a:noFill/>
          <a:ln w="9525">
            <a:noFill/>
            <a:miter lim="800000"/>
            <a:headEnd/>
            <a:tailEnd/>
          </a:ln>
          <a:effectLst/>
        </p:spPr>
      </p:pic>
      <p:sp>
        <p:nvSpPr>
          <p:cNvPr id="6" name="矩形 5"/>
          <p:cNvSpPr/>
          <p:nvPr/>
        </p:nvSpPr>
        <p:spPr>
          <a:xfrm>
            <a:off x="0" y="4643446"/>
            <a:ext cx="3500430" cy="200026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71406" y="928670"/>
            <a:ext cx="2279791" cy="52322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2800" b="0" i="0" u="none" strike="noStrike" cap="none" normalizeH="0" baseline="0" dirty="0" smtClean="0">
                <a:ln>
                  <a:noFill/>
                </a:ln>
                <a:solidFill>
                  <a:schemeClr val="tx1"/>
                </a:solidFill>
                <a:effectLst/>
                <a:latin typeface="Times New Roman" pitchFamily="18" charset="0"/>
                <a:ea typeface="黑体" pitchFamily="49" charset="-122"/>
                <a:cs typeface="Times New Roman" pitchFamily="18" charset="0"/>
              </a:rPr>
              <a:t>井</a:t>
            </a:r>
            <a:r>
              <a:rPr kumimoji="0" lang="en-US" altLang="zh-CN" sz="2800" b="0" i="0" u="none" strike="noStrike" cap="none" normalizeH="0" baseline="0" dirty="0" smtClean="0">
                <a:ln>
                  <a:noFill/>
                </a:ln>
                <a:solidFill>
                  <a:schemeClr val="tx1"/>
                </a:solidFill>
                <a:effectLst/>
                <a:latin typeface="Arial" pitchFamily="34" charset="0"/>
                <a:ea typeface="黑体" pitchFamily="49" charset="-122"/>
                <a:cs typeface="Times New Roman" pitchFamily="18" charset="0"/>
              </a:rPr>
              <a:t>(WEL)</a:t>
            </a:r>
            <a:r>
              <a:rPr kumimoji="0" lang="zh-CN" altLang="en-US" sz="2800" b="0" i="0" u="none" strike="noStrike" cap="none" normalizeH="0" baseline="0" dirty="0" smtClean="0">
                <a:ln>
                  <a:noFill/>
                </a:ln>
                <a:solidFill>
                  <a:schemeClr val="tx1"/>
                </a:solidFill>
                <a:effectLst/>
                <a:latin typeface="Times New Roman" pitchFamily="18" charset="0"/>
                <a:ea typeface="黑体" pitchFamily="49" charset="-122"/>
                <a:cs typeface="Times New Roman" pitchFamily="18" charset="0"/>
              </a:rPr>
              <a:t>软件</a:t>
            </a:r>
            <a:endParaRPr kumimoji="0" lang="zh-CN" altLang="en-US" sz="4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pic>
        <p:nvPicPr>
          <p:cNvPr id="95233" name="Picture 1"/>
          <p:cNvPicPr>
            <a:picLocks noChangeAspect="1" noChangeArrowheads="1"/>
          </p:cNvPicPr>
          <p:nvPr/>
        </p:nvPicPr>
        <p:blipFill>
          <a:blip r:embed="rId2"/>
          <a:srcRect/>
          <a:stretch>
            <a:fillRect/>
          </a:stretch>
        </p:blipFill>
        <p:spPr bwMode="auto">
          <a:xfrm>
            <a:off x="0" y="1462862"/>
            <a:ext cx="4786314" cy="5057930"/>
          </a:xfrm>
          <a:prstGeom prst="rect">
            <a:avLst/>
          </a:prstGeom>
          <a:noFill/>
          <a:ln w="9525">
            <a:noFill/>
            <a:miter lim="800000"/>
            <a:headEnd/>
            <a:tailEnd/>
          </a:ln>
          <a:effectLst/>
        </p:spPr>
      </p:pic>
      <p:pic>
        <p:nvPicPr>
          <p:cNvPr id="95234" name="Picture 2"/>
          <p:cNvPicPr>
            <a:picLocks noChangeAspect="1" noChangeArrowheads="1"/>
          </p:cNvPicPr>
          <p:nvPr/>
        </p:nvPicPr>
        <p:blipFill>
          <a:blip r:embed="rId3"/>
          <a:srcRect/>
          <a:stretch>
            <a:fillRect/>
          </a:stretch>
        </p:blipFill>
        <p:spPr bwMode="auto">
          <a:xfrm>
            <a:off x="4786314" y="2928934"/>
            <a:ext cx="4357686" cy="3613380"/>
          </a:xfrm>
          <a:prstGeom prst="rect">
            <a:avLst/>
          </a:prstGeom>
          <a:noFill/>
          <a:ln w="9525">
            <a:noFill/>
            <a:miter lim="800000"/>
            <a:headEnd/>
            <a:tailEnd/>
          </a:ln>
          <a:effectLst/>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71406" y="928670"/>
            <a:ext cx="2279791" cy="52322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2800" b="0" i="0" u="none" strike="noStrike" cap="none" normalizeH="0" baseline="0" dirty="0" smtClean="0">
                <a:ln>
                  <a:noFill/>
                </a:ln>
                <a:solidFill>
                  <a:schemeClr val="tx1"/>
                </a:solidFill>
                <a:effectLst/>
                <a:latin typeface="Times New Roman" pitchFamily="18" charset="0"/>
                <a:ea typeface="黑体" pitchFamily="49" charset="-122"/>
                <a:cs typeface="Times New Roman" pitchFamily="18" charset="0"/>
              </a:rPr>
              <a:t>井</a:t>
            </a:r>
            <a:r>
              <a:rPr kumimoji="0" lang="en-US" altLang="zh-CN" sz="2800" b="0" i="0" u="none" strike="noStrike" cap="none" normalizeH="0" baseline="0" dirty="0" smtClean="0">
                <a:ln>
                  <a:noFill/>
                </a:ln>
                <a:solidFill>
                  <a:schemeClr val="tx1"/>
                </a:solidFill>
                <a:effectLst/>
                <a:latin typeface="Arial" pitchFamily="34" charset="0"/>
                <a:ea typeface="黑体" pitchFamily="49" charset="-122"/>
                <a:cs typeface="Times New Roman" pitchFamily="18" charset="0"/>
              </a:rPr>
              <a:t>(WEL)</a:t>
            </a:r>
            <a:r>
              <a:rPr kumimoji="0" lang="zh-CN" altLang="en-US" sz="2800" b="0" i="0" u="none" strike="noStrike" cap="none" normalizeH="0" baseline="0" dirty="0" smtClean="0">
                <a:ln>
                  <a:noFill/>
                </a:ln>
                <a:solidFill>
                  <a:schemeClr val="tx1"/>
                </a:solidFill>
                <a:effectLst/>
                <a:latin typeface="Times New Roman" pitchFamily="18" charset="0"/>
                <a:ea typeface="黑体" pitchFamily="49" charset="-122"/>
                <a:cs typeface="Times New Roman" pitchFamily="18" charset="0"/>
              </a:rPr>
              <a:t>软件</a:t>
            </a:r>
            <a:endParaRPr kumimoji="0" lang="zh-CN" altLang="en-US" sz="4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pic>
        <p:nvPicPr>
          <p:cNvPr id="101378" name="Picture 2"/>
          <p:cNvPicPr>
            <a:picLocks noChangeAspect="1" noChangeArrowheads="1"/>
          </p:cNvPicPr>
          <p:nvPr/>
        </p:nvPicPr>
        <p:blipFill>
          <a:blip r:embed="rId2"/>
          <a:srcRect/>
          <a:stretch>
            <a:fillRect/>
          </a:stretch>
        </p:blipFill>
        <p:spPr bwMode="auto">
          <a:xfrm>
            <a:off x="428596" y="1428735"/>
            <a:ext cx="8143932" cy="5242567"/>
          </a:xfrm>
          <a:prstGeom prst="rect">
            <a:avLst/>
          </a:prstGeom>
          <a:noFill/>
          <a:ln w="9525">
            <a:noFill/>
            <a:miter lim="800000"/>
            <a:headEnd/>
            <a:tailEnd/>
          </a:ln>
          <a:effec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ChangeArrowheads="1"/>
          </p:cNvSpPr>
          <p:nvPr/>
        </p:nvSpPr>
        <p:spPr bwMode="auto">
          <a:xfrm>
            <a:off x="71406" y="928670"/>
            <a:ext cx="2279791" cy="52322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2800" b="0" i="0" u="none" strike="noStrike" cap="none" normalizeH="0" baseline="0" dirty="0" smtClean="0">
                <a:ln>
                  <a:noFill/>
                </a:ln>
                <a:solidFill>
                  <a:schemeClr val="tx1"/>
                </a:solidFill>
                <a:effectLst/>
                <a:latin typeface="Times New Roman" pitchFamily="18" charset="0"/>
                <a:ea typeface="黑体" pitchFamily="49" charset="-122"/>
                <a:cs typeface="Times New Roman" pitchFamily="18" charset="0"/>
              </a:rPr>
              <a:t>井</a:t>
            </a:r>
            <a:r>
              <a:rPr kumimoji="0" lang="en-US" altLang="zh-CN" sz="2800" b="0" i="0" u="none" strike="noStrike" cap="none" normalizeH="0" baseline="0" dirty="0" smtClean="0">
                <a:ln>
                  <a:noFill/>
                </a:ln>
                <a:solidFill>
                  <a:schemeClr val="tx1"/>
                </a:solidFill>
                <a:effectLst/>
                <a:latin typeface="Arial" pitchFamily="34" charset="0"/>
                <a:ea typeface="黑体" pitchFamily="49" charset="-122"/>
                <a:cs typeface="Times New Roman" pitchFamily="18" charset="0"/>
              </a:rPr>
              <a:t>(WEL)</a:t>
            </a:r>
            <a:r>
              <a:rPr kumimoji="0" lang="zh-CN" altLang="en-US" sz="2800" b="0" i="0" u="none" strike="noStrike" cap="none" normalizeH="0" baseline="0" dirty="0" smtClean="0">
                <a:ln>
                  <a:noFill/>
                </a:ln>
                <a:solidFill>
                  <a:schemeClr val="tx1"/>
                </a:solidFill>
                <a:effectLst/>
                <a:latin typeface="Times New Roman" pitchFamily="18" charset="0"/>
                <a:ea typeface="黑体" pitchFamily="49" charset="-122"/>
                <a:cs typeface="Times New Roman" pitchFamily="18" charset="0"/>
              </a:rPr>
              <a:t>软件</a:t>
            </a:r>
            <a:endParaRPr kumimoji="0" lang="zh-CN" altLang="en-US" sz="4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pic>
        <p:nvPicPr>
          <p:cNvPr id="102402" name="Picture 2"/>
          <p:cNvPicPr>
            <a:picLocks noChangeAspect="1" noChangeArrowheads="1"/>
          </p:cNvPicPr>
          <p:nvPr/>
        </p:nvPicPr>
        <p:blipFill>
          <a:blip r:embed="rId2"/>
          <a:srcRect/>
          <a:stretch>
            <a:fillRect/>
          </a:stretch>
        </p:blipFill>
        <p:spPr bwMode="auto">
          <a:xfrm>
            <a:off x="142844" y="1500174"/>
            <a:ext cx="3357586" cy="410955"/>
          </a:xfrm>
          <a:prstGeom prst="rect">
            <a:avLst/>
          </a:prstGeom>
          <a:noFill/>
          <a:ln w="9525">
            <a:noFill/>
            <a:miter lim="800000"/>
            <a:headEnd/>
            <a:tailEnd/>
          </a:ln>
          <a:effectLst/>
        </p:spPr>
      </p:pic>
      <p:pic>
        <p:nvPicPr>
          <p:cNvPr id="102403" name="Picture 3"/>
          <p:cNvPicPr>
            <a:picLocks noChangeAspect="1" noChangeArrowheads="1"/>
          </p:cNvPicPr>
          <p:nvPr/>
        </p:nvPicPr>
        <p:blipFill>
          <a:blip r:embed="rId3"/>
          <a:srcRect/>
          <a:stretch>
            <a:fillRect/>
          </a:stretch>
        </p:blipFill>
        <p:spPr bwMode="auto">
          <a:xfrm>
            <a:off x="142844" y="2000240"/>
            <a:ext cx="4352925" cy="2362200"/>
          </a:xfrm>
          <a:prstGeom prst="rect">
            <a:avLst/>
          </a:prstGeom>
          <a:noFill/>
          <a:ln w="9525">
            <a:noFill/>
            <a:miter lim="800000"/>
            <a:headEnd/>
            <a:tailEnd/>
          </a:ln>
          <a:effectLst/>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4282" y="1142984"/>
            <a:ext cx="2640466" cy="523220"/>
          </a:xfrm>
          <a:prstGeom prst="rect">
            <a:avLst/>
          </a:prstGeom>
        </p:spPr>
        <p:txBody>
          <a:bodyPr wrap="none">
            <a:spAutoFit/>
          </a:bodyPr>
          <a:lstStyle/>
          <a:p>
            <a:r>
              <a:rPr lang="zh-CN" altLang="en-US" sz="2800" b="1" dirty="0" smtClean="0"/>
              <a:t>排水</a:t>
            </a:r>
            <a:r>
              <a:rPr lang="en-US" sz="2800" b="1" dirty="0" smtClean="0"/>
              <a:t>(DRN)</a:t>
            </a:r>
            <a:r>
              <a:rPr lang="zh-CN" altLang="en-US" sz="2800" b="1" dirty="0" smtClean="0"/>
              <a:t>软件</a:t>
            </a:r>
            <a:endParaRPr lang="zh-CN" altLang="en-US" sz="2800" b="1" dirty="0"/>
          </a:p>
        </p:txBody>
      </p:sp>
      <p:sp>
        <p:nvSpPr>
          <p:cNvPr id="3" name="TextBox 2"/>
          <p:cNvSpPr txBox="1"/>
          <p:nvPr/>
        </p:nvSpPr>
        <p:spPr>
          <a:xfrm>
            <a:off x="142844" y="1928802"/>
            <a:ext cx="8858312" cy="3347840"/>
          </a:xfrm>
          <a:prstGeom prst="rect">
            <a:avLst/>
          </a:prstGeom>
          <a:noFill/>
        </p:spPr>
        <p:txBody>
          <a:bodyPr wrap="square" rtlCol="0">
            <a:spAutoFit/>
          </a:bodyPr>
          <a:lstStyle/>
          <a:p>
            <a:pPr>
              <a:lnSpc>
                <a:spcPct val="150000"/>
              </a:lnSpc>
            </a:pPr>
            <a:r>
              <a:rPr lang="en-US" sz="2400" dirty="0" smtClean="0"/>
              <a:t>DRAIN (DRN)</a:t>
            </a:r>
            <a:r>
              <a:rPr lang="zh-CN" altLang="en-US" sz="2400" dirty="0" smtClean="0"/>
              <a:t>软件用来模拟由于</a:t>
            </a:r>
            <a:r>
              <a:rPr lang="zh-CN" altLang="en-US" sz="2400" dirty="0" smtClean="0">
                <a:solidFill>
                  <a:srgbClr val="FF0000"/>
                </a:solidFill>
              </a:rPr>
              <a:t>农业灌溉、泉水和其他特征</a:t>
            </a:r>
            <a:r>
              <a:rPr lang="zh-CN" altLang="en-US" sz="2400" dirty="0" smtClean="0"/>
              <a:t>引起的，从含水层中以一定的含水层中水头差或一些固定水头或高度有关的速率比例抽取水，只要含水层水头高于排水高度。但是，当含水层水头低于抽取高程，排水对含水层没有影响。比例常数称为</a:t>
            </a:r>
            <a:r>
              <a:rPr lang="zh-CN" altLang="en-US" sz="2400" dirty="0" smtClean="0">
                <a:solidFill>
                  <a:srgbClr val="FF0000"/>
                </a:solidFill>
              </a:rPr>
              <a:t>排水传导度</a:t>
            </a:r>
            <a:r>
              <a:rPr lang="zh-CN" altLang="en-US" sz="2400" dirty="0" smtClean="0"/>
              <a:t>。</a:t>
            </a:r>
          </a:p>
          <a:p>
            <a:pPr>
              <a:lnSpc>
                <a:spcPct val="150000"/>
              </a:lnSpc>
            </a:pPr>
            <a:endParaRPr lang="zh-CN" altLang="en-US" sz="240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1406" y="1000108"/>
            <a:ext cx="2640466" cy="523220"/>
          </a:xfrm>
          <a:prstGeom prst="rect">
            <a:avLst/>
          </a:prstGeom>
        </p:spPr>
        <p:txBody>
          <a:bodyPr wrap="none">
            <a:spAutoFit/>
          </a:bodyPr>
          <a:lstStyle/>
          <a:p>
            <a:r>
              <a:rPr lang="zh-CN" altLang="en-US" sz="2800" b="1" dirty="0" smtClean="0"/>
              <a:t>排水</a:t>
            </a:r>
            <a:r>
              <a:rPr lang="en-US" sz="2800" b="1" dirty="0" smtClean="0"/>
              <a:t>(DRN)</a:t>
            </a:r>
            <a:r>
              <a:rPr lang="zh-CN" altLang="en-US" sz="2800" b="1" dirty="0" smtClean="0"/>
              <a:t>软件</a:t>
            </a:r>
            <a:endParaRPr lang="zh-CN" altLang="en-US" sz="2800" b="1" dirty="0"/>
          </a:p>
        </p:txBody>
      </p:sp>
      <p:sp>
        <p:nvSpPr>
          <p:cNvPr id="3" name="TextBox 2"/>
          <p:cNvSpPr txBox="1"/>
          <p:nvPr/>
        </p:nvSpPr>
        <p:spPr>
          <a:xfrm>
            <a:off x="0" y="1428736"/>
            <a:ext cx="9144000" cy="1323439"/>
          </a:xfrm>
          <a:prstGeom prst="rect">
            <a:avLst/>
          </a:prstGeom>
          <a:noFill/>
        </p:spPr>
        <p:txBody>
          <a:bodyPr wrap="square" rtlCol="0">
            <a:spAutoFit/>
          </a:bodyPr>
          <a:lstStyle/>
          <a:p>
            <a:r>
              <a:rPr lang="zh-CN" altLang="en-US" sz="2000" dirty="0" smtClean="0"/>
              <a:t>从名称文件中的</a:t>
            </a:r>
            <a:r>
              <a:rPr lang="en-US" sz="2000" dirty="0" smtClean="0">
                <a:solidFill>
                  <a:srgbClr val="FF0000"/>
                </a:solidFill>
              </a:rPr>
              <a:t>DRN6</a:t>
            </a:r>
            <a:r>
              <a:rPr lang="zh-CN" altLang="en-US" sz="2000" dirty="0" smtClean="0"/>
              <a:t>类型的文件读取</a:t>
            </a:r>
            <a:r>
              <a:rPr lang="en-US" sz="2000" dirty="0" smtClean="0"/>
              <a:t>DRN</a:t>
            </a:r>
            <a:r>
              <a:rPr lang="zh-CN" altLang="en-US" sz="2000" dirty="0" smtClean="0"/>
              <a:t>软件的输入。一个</a:t>
            </a:r>
            <a:r>
              <a:rPr lang="en-US" sz="2000" dirty="0" smtClean="0"/>
              <a:t>GWF</a:t>
            </a:r>
            <a:r>
              <a:rPr lang="zh-CN" altLang="en-US" sz="2000" dirty="0" smtClean="0"/>
              <a:t>模型可以定义任意数目的</a:t>
            </a:r>
            <a:r>
              <a:rPr lang="en-US" sz="2000" dirty="0" smtClean="0"/>
              <a:t>DRN</a:t>
            </a:r>
            <a:r>
              <a:rPr lang="zh-CN" altLang="en-US" sz="2000" dirty="0" smtClean="0"/>
              <a:t>软件。</a:t>
            </a:r>
            <a:endParaRPr lang="en-US" altLang="zh-CN" sz="2000" dirty="0" smtClean="0"/>
          </a:p>
          <a:p>
            <a:r>
              <a:rPr lang="en-US" sz="2000" dirty="0" smtClean="0"/>
              <a:t>PERIOD</a:t>
            </a:r>
            <a:r>
              <a:rPr lang="zh-CN" altLang="en-US" sz="2000" dirty="0" smtClean="0"/>
              <a:t>块中的所有驱动软件信息，将继续施加到接下来的驱动周期，直到模拟结束，或直到遇到其他的</a:t>
            </a:r>
            <a:r>
              <a:rPr lang="en-US" sz="2000" dirty="0" smtClean="0"/>
              <a:t>PERIOD</a:t>
            </a:r>
            <a:r>
              <a:rPr lang="zh-CN" altLang="en-US" sz="2000" dirty="0" smtClean="0"/>
              <a:t>块。</a:t>
            </a:r>
          </a:p>
        </p:txBody>
      </p:sp>
      <p:pic>
        <p:nvPicPr>
          <p:cNvPr id="1026" name="Picture 2"/>
          <p:cNvPicPr>
            <a:picLocks noChangeAspect="1" noChangeArrowheads="1"/>
          </p:cNvPicPr>
          <p:nvPr/>
        </p:nvPicPr>
        <p:blipFill>
          <a:blip r:embed="rId2"/>
          <a:srcRect/>
          <a:stretch>
            <a:fillRect/>
          </a:stretch>
        </p:blipFill>
        <p:spPr bwMode="auto">
          <a:xfrm>
            <a:off x="-32" y="2714644"/>
            <a:ext cx="4293820" cy="4000504"/>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3252777" y="2714620"/>
            <a:ext cx="5891223" cy="1653566"/>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3714712" y="4643446"/>
            <a:ext cx="5429288" cy="2058777"/>
          </a:xfrm>
          <a:prstGeom prst="rect">
            <a:avLst/>
          </a:prstGeom>
          <a:noFill/>
          <a:ln w="9525">
            <a:noFill/>
            <a:miter lim="800000"/>
            <a:headEnd/>
            <a:tailEnd/>
          </a:ln>
          <a:effec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1406" y="1000108"/>
            <a:ext cx="2640466" cy="523220"/>
          </a:xfrm>
          <a:prstGeom prst="rect">
            <a:avLst/>
          </a:prstGeom>
        </p:spPr>
        <p:txBody>
          <a:bodyPr wrap="none">
            <a:spAutoFit/>
          </a:bodyPr>
          <a:lstStyle/>
          <a:p>
            <a:r>
              <a:rPr lang="zh-CN" altLang="en-US" sz="2800" b="1" dirty="0" smtClean="0"/>
              <a:t>排水</a:t>
            </a:r>
            <a:r>
              <a:rPr lang="en-US" sz="2800" b="1" dirty="0" smtClean="0"/>
              <a:t>(DRN)</a:t>
            </a:r>
            <a:r>
              <a:rPr lang="zh-CN" altLang="en-US" sz="2800" b="1" dirty="0" smtClean="0"/>
              <a:t>软件</a:t>
            </a:r>
            <a:endParaRPr lang="zh-CN" altLang="en-US" sz="2800" b="1" dirty="0"/>
          </a:p>
        </p:txBody>
      </p:sp>
      <p:pic>
        <p:nvPicPr>
          <p:cNvPr id="2050" name="Picture 2"/>
          <p:cNvPicPr>
            <a:picLocks noChangeAspect="1" noChangeArrowheads="1"/>
          </p:cNvPicPr>
          <p:nvPr/>
        </p:nvPicPr>
        <p:blipFill>
          <a:blip r:embed="rId2"/>
          <a:srcRect/>
          <a:stretch>
            <a:fillRect/>
          </a:stretch>
        </p:blipFill>
        <p:spPr bwMode="auto">
          <a:xfrm>
            <a:off x="0" y="1643050"/>
            <a:ext cx="6400800" cy="4419600"/>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a:stretch>
            <a:fillRect/>
          </a:stretch>
        </p:blipFill>
        <p:spPr bwMode="auto">
          <a:xfrm>
            <a:off x="5238750" y="1000108"/>
            <a:ext cx="3905250" cy="3390900"/>
          </a:xfrm>
          <a:prstGeom prst="rect">
            <a:avLst/>
          </a:prstGeom>
          <a:noFill/>
          <a:ln w="9525">
            <a:noFill/>
            <a:miter lim="800000"/>
            <a:headEnd/>
            <a:tailEnd/>
          </a:ln>
          <a:effec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1406" y="1119830"/>
            <a:ext cx="2459328" cy="523220"/>
          </a:xfrm>
          <a:prstGeom prst="rect">
            <a:avLst/>
          </a:prstGeom>
        </p:spPr>
        <p:txBody>
          <a:bodyPr wrap="none">
            <a:spAutoFit/>
          </a:bodyPr>
          <a:lstStyle/>
          <a:p>
            <a:r>
              <a:rPr lang="zh-CN" altLang="en-US" sz="2800" b="1" dirty="0" smtClean="0"/>
              <a:t>河流</a:t>
            </a:r>
            <a:r>
              <a:rPr lang="en-US" sz="2800" b="1" dirty="0" smtClean="0"/>
              <a:t>(RIV)</a:t>
            </a:r>
            <a:r>
              <a:rPr lang="zh-CN" altLang="en-US" sz="2800" b="1" dirty="0" smtClean="0"/>
              <a:t>软件</a:t>
            </a:r>
            <a:endParaRPr lang="zh-CN" altLang="en-US" sz="2800" b="1" dirty="0"/>
          </a:p>
        </p:txBody>
      </p:sp>
      <p:sp>
        <p:nvSpPr>
          <p:cNvPr id="3" name="TextBox 2"/>
          <p:cNvSpPr txBox="1"/>
          <p:nvPr/>
        </p:nvSpPr>
        <p:spPr>
          <a:xfrm>
            <a:off x="0" y="1785926"/>
            <a:ext cx="9144000" cy="4524315"/>
          </a:xfrm>
          <a:prstGeom prst="rect">
            <a:avLst/>
          </a:prstGeom>
          <a:noFill/>
        </p:spPr>
        <p:txBody>
          <a:bodyPr wrap="square" rtlCol="0">
            <a:spAutoFit/>
          </a:bodyPr>
          <a:lstStyle/>
          <a:p>
            <a:pPr>
              <a:lnSpc>
                <a:spcPct val="150000"/>
              </a:lnSpc>
            </a:pPr>
            <a:r>
              <a:rPr lang="en-US" sz="2400" dirty="0" smtClean="0"/>
              <a:t>RIV</a:t>
            </a:r>
            <a:r>
              <a:rPr lang="zh-CN" altLang="en-US" sz="2400" dirty="0" smtClean="0"/>
              <a:t>软件包不模拟河流内的地表水流动，仅考虑河流</a:t>
            </a:r>
            <a:r>
              <a:rPr lang="en-US" sz="2400" dirty="0" smtClean="0"/>
              <a:t>-</a:t>
            </a:r>
            <a:r>
              <a:rPr lang="zh-CN" altLang="en-US" sz="2400" dirty="0" smtClean="0"/>
              <a:t>含水层渗流。如果</a:t>
            </a:r>
            <a:r>
              <a:rPr lang="zh-CN" altLang="en-US" sz="2400" dirty="0" smtClean="0">
                <a:solidFill>
                  <a:srgbClr val="FF0000"/>
                </a:solidFill>
              </a:rPr>
              <a:t>河流内的流动</a:t>
            </a:r>
            <a:r>
              <a:rPr lang="zh-CN" altLang="en-US" sz="2400" dirty="0" smtClean="0"/>
              <a:t>是重要的，则使用</a:t>
            </a:r>
            <a:r>
              <a:rPr lang="en-US" sz="2400" dirty="0" err="1" smtClean="0"/>
              <a:t>Streamflow</a:t>
            </a:r>
            <a:r>
              <a:rPr lang="en-US" sz="2400" dirty="0" smtClean="0"/>
              <a:t> Routine</a:t>
            </a:r>
            <a:r>
              <a:rPr lang="zh-CN" altLang="en-US" sz="2400" dirty="0" smtClean="0"/>
              <a:t>软件（</a:t>
            </a:r>
            <a:r>
              <a:rPr lang="en-US" sz="2400" dirty="0" smtClean="0"/>
              <a:t>SFR</a:t>
            </a:r>
            <a:r>
              <a:rPr lang="zh-CN" altLang="en-US" sz="2400" dirty="0" smtClean="0"/>
              <a:t>）。因此，河段编号的顺序对</a:t>
            </a:r>
            <a:r>
              <a:rPr lang="en-US" sz="2400" dirty="0" smtClean="0"/>
              <a:t>RIV</a:t>
            </a:r>
            <a:r>
              <a:rPr lang="zh-CN" altLang="en-US" sz="2400" dirty="0" smtClean="0"/>
              <a:t>软件的计算结果没有影响，河道渗流对每个河段是独立计算的。</a:t>
            </a:r>
            <a:endParaRPr lang="en-US" altLang="zh-CN" sz="2400" dirty="0" smtClean="0"/>
          </a:p>
          <a:p>
            <a:pPr>
              <a:lnSpc>
                <a:spcPct val="150000"/>
              </a:lnSpc>
            </a:pPr>
            <a:r>
              <a:rPr lang="zh-CN" altLang="en-US" sz="2400" dirty="0" smtClean="0"/>
              <a:t>从名称文件中的</a:t>
            </a:r>
            <a:r>
              <a:rPr lang="en-US" sz="2400" dirty="0" smtClean="0">
                <a:solidFill>
                  <a:srgbClr val="FF0000"/>
                </a:solidFill>
              </a:rPr>
              <a:t>RIV6</a:t>
            </a:r>
            <a:r>
              <a:rPr lang="zh-CN" altLang="en-US" sz="2400" dirty="0" smtClean="0"/>
              <a:t>类型的文件读取</a:t>
            </a:r>
            <a:r>
              <a:rPr lang="en-US" altLang="zh-CN" sz="2400" dirty="0" smtClean="0"/>
              <a:t>RIV</a:t>
            </a:r>
            <a:r>
              <a:rPr lang="zh-CN" altLang="en-US" sz="2400" dirty="0" smtClean="0"/>
              <a:t>软件的输入。一个</a:t>
            </a:r>
            <a:r>
              <a:rPr lang="en-US" sz="2400" dirty="0" smtClean="0"/>
              <a:t>GWF</a:t>
            </a:r>
            <a:r>
              <a:rPr lang="zh-CN" altLang="en-US" sz="2400" dirty="0" smtClean="0"/>
              <a:t>模型可以定义任意数目的</a:t>
            </a:r>
            <a:r>
              <a:rPr lang="en-US" sz="2400" dirty="0" smtClean="0"/>
              <a:t>RIV </a:t>
            </a:r>
            <a:r>
              <a:rPr lang="zh-CN" altLang="en-US" sz="2400" dirty="0" smtClean="0"/>
              <a:t>软件。</a:t>
            </a:r>
            <a:endParaRPr lang="en-US" altLang="zh-CN" sz="2400" dirty="0" smtClean="0"/>
          </a:p>
          <a:p>
            <a:pPr>
              <a:lnSpc>
                <a:spcPct val="150000"/>
              </a:lnSpc>
            </a:pPr>
            <a:r>
              <a:rPr lang="en-US" altLang="zh-CN" sz="2400" dirty="0" smtClean="0"/>
              <a:t>SFR </a:t>
            </a:r>
            <a:r>
              <a:rPr lang="zh-CN" altLang="en-US" sz="2400" dirty="0" smtClean="0"/>
              <a:t>软件包有</a:t>
            </a:r>
            <a:r>
              <a:rPr lang="en-US" sz="2400" dirty="0" smtClean="0"/>
              <a:t>3</a:t>
            </a:r>
            <a:r>
              <a:rPr lang="zh-CN" altLang="en-US" sz="2400" dirty="0" smtClean="0"/>
              <a:t>个局限性（参考原理手册）。某些情况下，需要与地表水水动力模型耦合（如求解浅水方程）。</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1406" y="1119830"/>
            <a:ext cx="2459328" cy="523220"/>
          </a:xfrm>
          <a:prstGeom prst="rect">
            <a:avLst/>
          </a:prstGeom>
        </p:spPr>
        <p:txBody>
          <a:bodyPr wrap="none">
            <a:spAutoFit/>
          </a:bodyPr>
          <a:lstStyle/>
          <a:p>
            <a:r>
              <a:rPr lang="zh-CN" altLang="en-US" sz="2800" b="1" dirty="0" smtClean="0"/>
              <a:t>河流</a:t>
            </a:r>
            <a:r>
              <a:rPr lang="en-US" sz="2800" b="1" dirty="0" smtClean="0"/>
              <a:t>(RIV)</a:t>
            </a:r>
            <a:r>
              <a:rPr lang="zh-CN" altLang="en-US" sz="2800" b="1" dirty="0" smtClean="0"/>
              <a:t>软件</a:t>
            </a:r>
            <a:endParaRPr lang="zh-CN" altLang="en-US" sz="2800" b="1" dirty="0"/>
          </a:p>
        </p:txBody>
      </p:sp>
      <p:pic>
        <p:nvPicPr>
          <p:cNvPr id="3074" name="Picture 2"/>
          <p:cNvPicPr>
            <a:picLocks noChangeAspect="1" noChangeArrowheads="1"/>
          </p:cNvPicPr>
          <p:nvPr/>
        </p:nvPicPr>
        <p:blipFill>
          <a:blip r:embed="rId2"/>
          <a:srcRect/>
          <a:stretch>
            <a:fillRect/>
          </a:stretch>
        </p:blipFill>
        <p:spPr bwMode="auto">
          <a:xfrm>
            <a:off x="1" y="1704174"/>
            <a:ext cx="5929322" cy="4962492"/>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a:stretch>
            <a:fillRect/>
          </a:stretch>
        </p:blipFill>
        <p:spPr bwMode="auto">
          <a:xfrm>
            <a:off x="2714612" y="982339"/>
            <a:ext cx="6429388" cy="1803719"/>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a:srcRect/>
          <a:stretch>
            <a:fillRect/>
          </a:stretch>
        </p:blipFill>
        <p:spPr bwMode="auto">
          <a:xfrm>
            <a:off x="2714612" y="3143248"/>
            <a:ext cx="6429388" cy="2297450"/>
          </a:xfrm>
          <a:prstGeom prst="rect">
            <a:avLst/>
          </a:prstGeom>
          <a:noFill/>
          <a:ln w="9525">
            <a:noFill/>
            <a:miter lim="800000"/>
            <a:headEnd/>
            <a:tailEnd/>
          </a:ln>
          <a:effectLst/>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000108"/>
            <a:ext cx="2459328" cy="523220"/>
          </a:xfrm>
          <a:prstGeom prst="rect">
            <a:avLst/>
          </a:prstGeom>
        </p:spPr>
        <p:txBody>
          <a:bodyPr wrap="none">
            <a:spAutoFit/>
          </a:bodyPr>
          <a:lstStyle/>
          <a:p>
            <a:r>
              <a:rPr lang="zh-CN" altLang="en-US" sz="2800" b="1" dirty="0" smtClean="0"/>
              <a:t>河流</a:t>
            </a:r>
            <a:r>
              <a:rPr lang="en-US" sz="2800" b="1" dirty="0" smtClean="0"/>
              <a:t>(RIV)</a:t>
            </a:r>
            <a:r>
              <a:rPr lang="zh-CN" altLang="en-US" sz="2800" b="1" dirty="0" smtClean="0"/>
              <a:t>软件</a:t>
            </a:r>
            <a:endParaRPr lang="zh-CN" altLang="en-US" sz="2800" b="1" dirty="0"/>
          </a:p>
        </p:txBody>
      </p:sp>
      <p:pic>
        <p:nvPicPr>
          <p:cNvPr id="4098" name="Picture 2"/>
          <p:cNvPicPr>
            <a:picLocks noChangeAspect="1" noChangeArrowheads="1"/>
          </p:cNvPicPr>
          <p:nvPr/>
        </p:nvPicPr>
        <p:blipFill>
          <a:blip r:embed="rId2"/>
          <a:srcRect/>
          <a:stretch>
            <a:fillRect/>
          </a:stretch>
        </p:blipFill>
        <p:spPr bwMode="auto">
          <a:xfrm>
            <a:off x="71438" y="1500174"/>
            <a:ext cx="3643306" cy="5174370"/>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a:stretch>
            <a:fillRect/>
          </a:stretch>
        </p:blipFill>
        <p:spPr bwMode="auto">
          <a:xfrm>
            <a:off x="4429124" y="2094715"/>
            <a:ext cx="4643438" cy="4548995"/>
          </a:xfrm>
          <a:prstGeom prst="rect">
            <a:avLst/>
          </a:prstGeom>
          <a:noFill/>
          <a:ln w="9525">
            <a:noFill/>
            <a:miter lim="800000"/>
            <a:headEnd/>
            <a:tailEnd/>
          </a:ln>
          <a:effectLst/>
        </p:spPr>
      </p:pic>
      <p:pic>
        <p:nvPicPr>
          <p:cNvPr id="4100" name="Picture 4"/>
          <p:cNvPicPr>
            <a:picLocks noChangeAspect="1" noChangeArrowheads="1"/>
          </p:cNvPicPr>
          <p:nvPr/>
        </p:nvPicPr>
        <p:blipFill>
          <a:blip r:embed="rId4"/>
          <a:srcRect/>
          <a:stretch>
            <a:fillRect/>
          </a:stretch>
        </p:blipFill>
        <p:spPr bwMode="auto">
          <a:xfrm>
            <a:off x="2767005" y="1000108"/>
            <a:ext cx="6376995" cy="1013221"/>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1406" y="1071546"/>
            <a:ext cx="7643866" cy="584775"/>
          </a:xfrm>
          <a:prstGeom prst="rect">
            <a:avLst/>
          </a:prstGeom>
        </p:spPr>
        <p:txBody>
          <a:bodyPr wrap="square">
            <a:spAutoFit/>
          </a:bodyPr>
          <a:lstStyle/>
          <a:p>
            <a:r>
              <a:rPr lang="zh-CN" altLang="en-US" sz="3200" b="1" dirty="0" smtClean="0"/>
              <a:t>模拟名称文件</a:t>
            </a:r>
            <a:r>
              <a:rPr lang="en-US" altLang="zh-CN" sz="3200" b="1" dirty="0" smtClean="0"/>
              <a:t>(Simulation Name File)</a:t>
            </a:r>
            <a:endParaRPr lang="zh-CN" altLang="en-US" sz="3200" b="1" dirty="0"/>
          </a:p>
        </p:txBody>
      </p:sp>
      <p:sp>
        <p:nvSpPr>
          <p:cNvPr id="13313" name="Rectangle 1"/>
          <p:cNvSpPr>
            <a:spLocks noChangeArrowheads="1"/>
          </p:cNvSpPr>
          <p:nvPr/>
        </p:nvSpPr>
        <p:spPr bwMode="auto">
          <a:xfrm>
            <a:off x="-213459" y="1785926"/>
            <a:ext cx="1937069" cy="52322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306388" algn="l" defTabSz="914400" rtl="0" eaLnBrk="1" fontAlgn="base" latinLnBrk="0" hangingPunct="1">
              <a:lnSpc>
                <a:spcPct val="100000"/>
              </a:lnSpc>
              <a:spcBef>
                <a:spcPct val="0"/>
              </a:spcBef>
              <a:spcAft>
                <a:spcPct val="0"/>
              </a:spcAft>
              <a:buClrTx/>
              <a:buSzTx/>
              <a:buFontTx/>
              <a:buNone/>
              <a:tabLst/>
            </a:pPr>
            <a:r>
              <a:rPr kumimoji="0" lang="zh-CN" sz="28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块的结构</a:t>
            </a:r>
            <a:endParaRPr kumimoji="0" lang="zh-CN" sz="4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pic>
        <p:nvPicPr>
          <p:cNvPr id="4" name="图片 3"/>
          <p:cNvPicPr/>
          <p:nvPr/>
        </p:nvPicPr>
        <p:blipFill>
          <a:blip r:embed="rId2"/>
          <a:srcRect/>
          <a:stretch>
            <a:fillRect/>
          </a:stretch>
        </p:blipFill>
        <p:spPr bwMode="auto">
          <a:xfrm>
            <a:off x="1857356" y="1714512"/>
            <a:ext cx="3500462" cy="5000636"/>
          </a:xfrm>
          <a:prstGeom prst="rect">
            <a:avLst/>
          </a:prstGeom>
          <a:noFill/>
          <a:ln w="9525">
            <a:noFill/>
            <a:miter lim="800000"/>
            <a:headEnd/>
            <a:tailEnd/>
          </a:ln>
        </p:spPr>
      </p:pic>
      <p:sp>
        <p:nvSpPr>
          <p:cNvPr id="5" name="椭圆 4"/>
          <p:cNvSpPr/>
          <p:nvPr/>
        </p:nvSpPr>
        <p:spPr>
          <a:xfrm>
            <a:off x="1500166" y="4500570"/>
            <a:ext cx="4000528" cy="1143008"/>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sp>
        <p:nvSpPr>
          <p:cNvPr id="6" name="TextBox 5"/>
          <p:cNvSpPr txBox="1"/>
          <p:nvPr/>
        </p:nvSpPr>
        <p:spPr>
          <a:xfrm>
            <a:off x="5643570" y="4572008"/>
            <a:ext cx="2571768" cy="1200329"/>
          </a:xfrm>
          <a:prstGeom prst="rect">
            <a:avLst/>
          </a:prstGeom>
          <a:noFill/>
        </p:spPr>
        <p:txBody>
          <a:bodyPr wrap="square" rtlCol="0">
            <a:spAutoFit/>
          </a:bodyPr>
          <a:lstStyle/>
          <a:p>
            <a:r>
              <a:rPr lang="zh-CN" altLang="en-US" sz="2400" b="1" dirty="0" smtClean="0"/>
              <a:t>多个</a:t>
            </a:r>
            <a:r>
              <a:rPr lang="en-US" altLang="zh-CN" sz="2400" b="1" dirty="0" smtClean="0"/>
              <a:t>GWF</a:t>
            </a:r>
            <a:r>
              <a:rPr lang="zh-CN" altLang="en-US" sz="2400" b="1" dirty="0" smtClean="0"/>
              <a:t>模型之间的交换（拓扑关系文件）</a:t>
            </a:r>
            <a:endParaRPr lang="zh-CN" altLang="en-US" sz="2400" b="1" dirty="0"/>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1406" y="1071546"/>
            <a:ext cx="4434227" cy="523220"/>
          </a:xfrm>
          <a:prstGeom prst="rect">
            <a:avLst/>
          </a:prstGeom>
        </p:spPr>
        <p:txBody>
          <a:bodyPr wrap="none">
            <a:spAutoFit/>
          </a:bodyPr>
          <a:lstStyle/>
          <a:p>
            <a:r>
              <a:rPr lang="zh-CN" altLang="en-US" sz="2800" b="1" dirty="0" smtClean="0"/>
              <a:t>统一的水头边界</a:t>
            </a:r>
            <a:r>
              <a:rPr lang="en-US" sz="2800" b="1" dirty="0" smtClean="0"/>
              <a:t>(GHB)</a:t>
            </a:r>
            <a:r>
              <a:rPr lang="zh-CN" altLang="en-US" sz="2800" b="1" dirty="0" smtClean="0"/>
              <a:t>软件</a:t>
            </a:r>
            <a:endParaRPr lang="zh-CN" altLang="en-US" sz="2800" b="1" dirty="0"/>
          </a:p>
        </p:txBody>
      </p:sp>
      <p:sp>
        <p:nvSpPr>
          <p:cNvPr id="3" name="TextBox 2"/>
          <p:cNvSpPr txBox="1"/>
          <p:nvPr/>
        </p:nvSpPr>
        <p:spPr>
          <a:xfrm>
            <a:off x="0" y="1643050"/>
            <a:ext cx="9144000" cy="707886"/>
          </a:xfrm>
          <a:prstGeom prst="rect">
            <a:avLst/>
          </a:prstGeom>
          <a:noFill/>
        </p:spPr>
        <p:txBody>
          <a:bodyPr wrap="square" rtlCol="0">
            <a:spAutoFit/>
          </a:bodyPr>
          <a:lstStyle/>
          <a:p>
            <a:r>
              <a:rPr lang="zh-CN" altLang="en-US" sz="2000" dirty="0" smtClean="0"/>
              <a:t>从名称文件中的</a:t>
            </a:r>
            <a:r>
              <a:rPr lang="en-US" sz="2000" dirty="0" smtClean="0"/>
              <a:t>GHB6</a:t>
            </a:r>
            <a:r>
              <a:rPr lang="zh-CN" altLang="en-US" sz="2000" dirty="0" smtClean="0"/>
              <a:t>类型的文件读取</a:t>
            </a:r>
            <a:r>
              <a:rPr lang="en-US" sz="2000" dirty="0" smtClean="0"/>
              <a:t>GHB</a:t>
            </a:r>
            <a:r>
              <a:rPr lang="zh-CN" altLang="en-US" sz="2000" dirty="0" smtClean="0"/>
              <a:t>软件的输入。一个</a:t>
            </a:r>
            <a:r>
              <a:rPr lang="en-US" sz="2000" dirty="0" smtClean="0"/>
              <a:t>GWF</a:t>
            </a:r>
            <a:r>
              <a:rPr lang="zh-CN" altLang="en-US" sz="2000" dirty="0" smtClean="0"/>
              <a:t>模型可以定义任意数目的</a:t>
            </a:r>
            <a:r>
              <a:rPr lang="en-US" sz="2000" dirty="0" smtClean="0"/>
              <a:t>GHB</a:t>
            </a:r>
            <a:r>
              <a:rPr lang="zh-CN" altLang="en-US" sz="2000" dirty="0" smtClean="0"/>
              <a:t>软件。</a:t>
            </a:r>
          </a:p>
        </p:txBody>
      </p:sp>
      <p:pic>
        <p:nvPicPr>
          <p:cNvPr id="5122" name="Picture 2"/>
          <p:cNvPicPr>
            <a:picLocks noChangeAspect="1" noChangeArrowheads="1"/>
          </p:cNvPicPr>
          <p:nvPr/>
        </p:nvPicPr>
        <p:blipFill>
          <a:blip r:embed="rId2"/>
          <a:srcRect/>
          <a:stretch>
            <a:fillRect/>
          </a:stretch>
        </p:blipFill>
        <p:spPr bwMode="auto">
          <a:xfrm>
            <a:off x="0" y="2357430"/>
            <a:ext cx="4804574" cy="4338630"/>
          </a:xfrm>
          <a:prstGeom prst="rect">
            <a:avLst/>
          </a:prstGeom>
          <a:noFill/>
          <a:ln w="9525">
            <a:noFill/>
            <a:miter lim="800000"/>
            <a:headEnd/>
            <a:tailEnd/>
          </a:ln>
          <a:effectLst/>
        </p:spPr>
      </p:pic>
      <p:pic>
        <p:nvPicPr>
          <p:cNvPr id="5123" name="Picture 3"/>
          <p:cNvPicPr>
            <a:picLocks noChangeAspect="1" noChangeArrowheads="1"/>
          </p:cNvPicPr>
          <p:nvPr/>
        </p:nvPicPr>
        <p:blipFill>
          <a:blip r:embed="rId3"/>
          <a:srcRect/>
          <a:stretch>
            <a:fillRect/>
          </a:stretch>
        </p:blipFill>
        <p:spPr bwMode="auto">
          <a:xfrm>
            <a:off x="2928926" y="2143116"/>
            <a:ext cx="6151089" cy="1714512"/>
          </a:xfrm>
          <a:prstGeom prst="rect">
            <a:avLst/>
          </a:prstGeom>
          <a:noFill/>
          <a:ln w="9525">
            <a:noFill/>
            <a:miter lim="800000"/>
            <a:headEnd/>
            <a:tailEnd/>
          </a:ln>
          <a:effectLst/>
        </p:spPr>
      </p:pic>
      <p:pic>
        <p:nvPicPr>
          <p:cNvPr id="5124" name="Picture 4"/>
          <p:cNvPicPr>
            <a:picLocks noChangeAspect="1" noChangeArrowheads="1"/>
          </p:cNvPicPr>
          <p:nvPr/>
        </p:nvPicPr>
        <p:blipFill>
          <a:blip r:embed="rId4"/>
          <a:srcRect/>
          <a:stretch>
            <a:fillRect/>
          </a:stretch>
        </p:blipFill>
        <p:spPr bwMode="auto">
          <a:xfrm>
            <a:off x="3671886" y="4071942"/>
            <a:ext cx="5472114" cy="1992564"/>
          </a:xfrm>
          <a:prstGeom prst="rect">
            <a:avLst/>
          </a:prstGeom>
          <a:noFill/>
          <a:ln w="9525">
            <a:noFill/>
            <a:miter lim="800000"/>
            <a:headEnd/>
            <a:tailEnd/>
          </a:ln>
          <a:effectLst/>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2844" y="1000108"/>
            <a:ext cx="4434227" cy="523220"/>
          </a:xfrm>
          <a:prstGeom prst="rect">
            <a:avLst/>
          </a:prstGeom>
        </p:spPr>
        <p:txBody>
          <a:bodyPr wrap="none">
            <a:spAutoFit/>
          </a:bodyPr>
          <a:lstStyle/>
          <a:p>
            <a:r>
              <a:rPr lang="zh-CN" altLang="en-US" sz="2800" b="1" dirty="0" smtClean="0"/>
              <a:t>统一的水头边界</a:t>
            </a:r>
            <a:r>
              <a:rPr lang="en-US" sz="2800" b="1" dirty="0" smtClean="0"/>
              <a:t>(GHB)</a:t>
            </a:r>
            <a:r>
              <a:rPr lang="zh-CN" altLang="en-US" sz="2800" b="1" dirty="0" smtClean="0"/>
              <a:t>软件</a:t>
            </a:r>
            <a:endParaRPr lang="zh-CN" altLang="en-US" sz="2800" b="1" dirty="0"/>
          </a:p>
        </p:txBody>
      </p:sp>
      <p:pic>
        <p:nvPicPr>
          <p:cNvPr id="6146" name="Picture 2"/>
          <p:cNvPicPr>
            <a:picLocks noChangeAspect="1" noChangeArrowheads="1"/>
          </p:cNvPicPr>
          <p:nvPr/>
        </p:nvPicPr>
        <p:blipFill>
          <a:blip r:embed="rId2"/>
          <a:srcRect/>
          <a:stretch>
            <a:fillRect/>
          </a:stretch>
        </p:blipFill>
        <p:spPr bwMode="auto">
          <a:xfrm>
            <a:off x="-32" y="1500174"/>
            <a:ext cx="3612420" cy="5357826"/>
          </a:xfrm>
          <a:prstGeom prst="rect">
            <a:avLst/>
          </a:prstGeom>
          <a:noFill/>
          <a:ln w="9525">
            <a:noFill/>
            <a:miter lim="800000"/>
            <a:headEnd/>
            <a:tailEnd/>
          </a:ln>
          <a:effectLst/>
        </p:spPr>
      </p:pic>
      <p:pic>
        <p:nvPicPr>
          <p:cNvPr id="6147" name="Picture 3"/>
          <p:cNvPicPr>
            <a:picLocks noChangeAspect="1" noChangeArrowheads="1"/>
          </p:cNvPicPr>
          <p:nvPr/>
        </p:nvPicPr>
        <p:blipFill>
          <a:blip r:embed="rId3"/>
          <a:srcRect/>
          <a:stretch>
            <a:fillRect/>
          </a:stretch>
        </p:blipFill>
        <p:spPr bwMode="auto">
          <a:xfrm>
            <a:off x="4429124" y="3143248"/>
            <a:ext cx="4289825" cy="3571900"/>
          </a:xfrm>
          <a:prstGeom prst="rect">
            <a:avLst/>
          </a:prstGeom>
          <a:noFill/>
          <a:ln w="9525">
            <a:noFill/>
            <a:miter lim="800000"/>
            <a:headEnd/>
            <a:tailEnd/>
          </a:ln>
          <a:effectLst/>
        </p:spPr>
      </p:pic>
      <p:pic>
        <p:nvPicPr>
          <p:cNvPr id="6148" name="Picture 4"/>
          <p:cNvPicPr>
            <a:picLocks noChangeAspect="1" noChangeArrowheads="1"/>
          </p:cNvPicPr>
          <p:nvPr/>
        </p:nvPicPr>
        <p:blipFill>
          <a:blip r:embed="rId4"/>
          <a:srcRect/>
          <a:stretch>
            <a:fillRect/>
          </a:stretch>
        </p:blipFill>
        <p:spPr bwMode="auto">
          <a:xfrm>
            <a:off x="3252783" y="1643050"/>
            <a:ext cx="5891217" cy="1138684"/>
          </a:xfrm>
          <a:prstGeom prst="rect">
            <a:avLst/>
          </a:prstGeom>
          <a:noFill/>
          <a:ln w="9525">
            <a:noFill/>
            <a:miter lim="800000"/>
            <a:headEnd/>
            <a:tailEnd/>
          </a:ln>
          <a:effectLst/>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4146" y="1071546"/>
            <a:ext cx="2640466" cy="523220"/>
          </a:xfrm>
          <a:prstGeom prst="rect">
            <a:avLst/>
          </a:prstGeom>
        </p:spPr>
        <p:txBody>
          <a:bodyPr wrap="none">
            <a:spAutoFit/>
          </a:bodyPr>
          <a:lstStyle/>
          <a:p>
            <a:r>
              <a:rPr lang="zh-CN" altLang="en-US" sz="2800" dirty="0" smtClean="0"/>
              <a:t>补水</a:t>
            </a:r>
            <a:r>
              <a:rPr lang="en-US" sz="2800" dirty="0" smtClean="0"/>
              <a:t>(RCH)</a:t>
            </a:r>
            <a:r>
              <a:rPr lang="zh-CN" altLang="en-US" sz="2800" dirty="0" smtClean="0"/>
              <a:t>软件</a:t>
            </a:r>
            <a:endParaRPr lang="zh-CN" altLang="en-US" sz="2800"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071546"/>
            <a:ext cx="5790368" cy="523220"/>
          </a:xfrm>
          <a:prstGeom prst="rect">
            <a:avLst/>
          </a:prstGeom>
        </p:spPr>
        <p:txBody>
          <a:bodyPr wrap="none">
            <a:spAutoFit/>
          </a:bodyPr>
          <a:lstStyle/>
          <a:p>
            <a:r>
              <a:rPr lang="zh-CN" altLang="en-US" sz="2800" dirty="0" smtClean="0"/>
              <a:t>蒸散发</a:t>
            </a:r>
            <a:r>
              <a:rPr lang="en-US" sz="2800" dirty="0" smtClean="0"/>
              <a:t>(EVT)</a:t>
            </a:r>
            <a:r>
              <a:rPr lang="zh-CN" altLang="en-US" sz="2800" dirty="0" smtClean="0"/>
              <a:t>软件</a:t>
            </a:r>
            <a:r>
              <a:rPr lang="en-US" sz="2800" dirty="0" smtClean="0"/>
              <a:t>—</a:t>
            </a:r>
            <a:r>
              <a:rPr lang="zh-CN" altLang="en-US" sz="2800" dirty="0" smtClean="0"/>
              <a:t>基于</a:t>
            </a:r>
            <a:r>
              <a:rPr lang="zh-CN" altLang="en-US" sz="2800" dirty="0" smtClean="0">
                <a:solidFill>
                  <a:srgbClr val="FF0000"/>
                </a:solidFill>
              </a:rPr>
              <a:t>列表</a:t>
            </a:r>
            <a:r>
              <a:rPr lang="zh-CN" altLang="en-US" sz="2800" dirty="0" smtClean="0"/>
              <a:t>的输入</a:t>
            </a:r>
            <a:endParaRPr lang="zh-CN" altLang="en-US" sz="2800"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000108"/>
            <a:ext cx="5790368" cy="523220"/>
          </a:xfrm>
          <a:prstGeom prst="rect">
            <a:avLst/>
          </a:prstGeom>
        </p:spPr>
        <p:txBody>
          <a:bodyPr wrap="none">
            <a:spAutoFit/>
          </a:bodyPr>
          <a:lstStyle/>
          <a:p>
            <a:r>
              <a:rPr lang="zh-CN" altLang="en-US" sz="2800" dirty="0" smtClean="0"/>
              <a:t>蒸散发</a:t>
            </a:r>
            <a:r>
              <a:rPr lang="en-US" sz="2800" dirty="0" smtClean="0"/>
              <a:t>(EVT)</a:t>
            </a:r>
            <a:r>
              <a:rPr lang="zh-CN" altLang="en-US" sz="2800" dirty="0" smtClean="0"/>
              <a:t>软件</a:t>
            </a:r>
            <a:r>
              <a:rPr lang="en-US" sz="2800" dirty="0" smtClean="0"/>
              <a:t>—</a:t>
            </a:r>
            <a:r>
              <a:rPr lang="zh-CN" altLang="en-US" sz="2800" dirty="0" smtClean="0"/>
              <a:t>基于</a:t>
            </a:r>
            <a:r>
              <a:rPr lang="zh-CN" altLang="en-US" sz="2800" dirty="0" smtClean="0">
                <a:solidFill>
                  <a:srgbClr val="FF0000"/>
                </a:solidFill>
              </a:rPr>
              <a:t>数组</a:t>
            </a:r>
            <a:r>
              <a:rPr lang="zh-CN" altLang="en-US" sz="2800" dirty="0" smtClean="0"/>
              <a:t>的输入</a:t>
            </a:r>
            <a:endParaRPr lang="zh-CN" altLang="en-US" sz="2800"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6091" y="1000108"/>
            <a:ext cx="4015843" cy="523220"/>
          </a:xfrm>
          <a:prstGeom prst="rect">
            <a:avLst/>
          </a:prstGeom>
        </p:spPr>
        <p:txBody>
          <a:bodyPr wrap="none">
            <a:spAutoFit/>
          </a:bodyPr>
          <a:lstStyle/>
          <a:p>
            <a:r>
              <a:rPr lang="zh-CN" altLang="en-US" sz="2800" b="1" dirty="0" smtClean="0"/>
              <a:t>河道径流调蓄</a:t>
            </a:r>
            <a:r>
              <a:rPr lang="en-US" sz="2800" b="1" dirty="0" smtClean="0"/>
              <a:t>(SFR)</a:t>
            </a:r>
            <a:r>
              <a:rPr lang="zh-CN" altLang="en-US" sz="2800" b="1" dirty="0" smtClean="0"/>
              <a:t>软件</a:t>
            </a:r>
            <a:endParaRPr lang="zh-CN" altLang="en-US" sz="2800" b="1" dirty="0"/>
          </a:p>
        </p:txBody>
      </p:sp>
      <p:sp>
        <p:nvSpPr>
          <p:cNvPr id="5" name="TextBox 4"/>
          <p:cNvSpPr txBox="1"/>
          <p:nvPr/>
        </p:nvSpPr>
        <p:spPr>
          <a:xfrm>
            <a:off x="0" y="1643050"/>
            <a:ext cx="9144000" cy="3344570"/>
          </a:xfrm>
          <a:prstGeom prst="rect">
            <a:avLst/>
          </a:prstGeom>
          <a:noFill/>
        </p:spPr>
        <p:txBody>
          <a:bodyPr wrap="square" rtlCol="0">
            <a:spAutoFit/>
          </a:bodyPr>
          <a:lstStyle/>
          <a:p>
            <a:pPr>
              <a:lnSpc>
                <a:spcPct val="150000"/>
              </a:lnSpc>
            </a:pPr>
            <a:r>
              <a:rPr lang="zh-CN" altLang="en-US" sz="2400" dirty="0" smtClean="0"/>
              <a:t>从名称文件中的</a:t>
            </a:r>
            <a:r>
              <a:rPr lang="en-US" sz="2400" dirty="0" smtClean="0"/>
              <a:t>SFR6</a:t>
            </a:r>
            <a:r>
              <a:rPr lang="zh-CN" altLang="en-US" sz="2400" dirty="0" smtClean="0"/>
              <a:t>类型的文件读取</a:t>
            </a:r>
            <a:r>
              <a:rPr lang="en-US" sz="2400" dirty="0" smtClean="0"/>
              <a:t>SFR</a:t>
            </a:r>
            <a:r>
              <a:rPr lang="zh-CN" altLang="en-US" sz="2400" dirty="0" smtClean="0"/>
              <a:t>软件的输入。一个</a:t>
            </a:r>
            <a:r>
              <a:rPr lang="en-US" sz="2400" dirty="0" smtClean="0"/>
              <a:t>GWF</a:t>
            </a:r>
            <a:r>
              <a:rPr lang="zh-CN" altLang="en-US" sz="2400" dirty="0" smtClean="0"/>
              <a:t>模型可以定义任意数目的</a:t>
            </a:r>
            <a:r>
              <a:rPr lang="en-US" sz="2400" dirty="0" smtClean="0"/>
              <a:t>SFR</a:t>
            </a:r>
            <a:r>
              <a:rPr lang="zh-CN" altLang="en-US" sz="2400" dirty="0" smtClean="0"/>
              <a:t>软件。但是，单独的软件包中的河段之间不能计算水流，除了使用</a:t>
            </a:r>
            <a:r>
              <a:rPr lang="en-US" sz="2400" dirty="0" smtClean="0"/>
              <a:t>MVR</a:t>
            </a:r>
            <a:r>
              <a:rPr lang="zh-CN" altLang="en-US" sz="2400" dirty="0" smtClean="0"/>
              <a:t>软件计算各软件包之间的水流传输。河段可定义为宽矩形横断面或使用测站编号</a:t>
            </a:r>
            <a:r>
              <a:rPr lang="en-US" sz="2400" dirty="0" smtClean="0"/>
              <a:t>-</a:t>
            </a:r>
            <a:r>
              <a:rPr lang="zh-CN" altLang="en-US" sz="2400" dirty="0" smtClean="0"/>
              <a:t>高度点的不规则横断面。不规则横断面在</a:t>
            </a:r>
            <a:r>
              <a:rPr lang="en-US" sz="2400" dirty="0" err="1" smtClean="0">
                <a:solidFill>
                  <a:srgbClr val="FF0000"/>
                </a:solidFill>
              </a:rPr>
              <a:t>Streamflow</a:t>
            </a:r>
            <a:r>
              <a:rPr lang="en-US" sz="2400" dirty="0" smtClean="0">
                <a:solidFill>
                  <a:srgbClr val="FF0000"/>
                </a:solidFill>
              </a:rPr>
              <a:t> Routing Package Cross-Section Table Input File</a:t>
            </a:r>
            <a:r>
              <a:rPr lang="zh-CN" altLang="en-US" sz="2400" dirty="0" smtClean="0"/>
              <a:t>一节讨论。</a:t>
            </a:r>
            <a:endParaRPr lang="zh-CN" altLang="en-US" sz="2400"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6091" y="1000108"/>
            <a:ext cx="4015843" cy="523220"/>
          </a:xfrm>
          <a:prstGeom prst="rect">
            <a:avLst/>
          </a:prstGeom>
        </p:spPr>
        <p:txBody>
          <a:bodyPr wrap="none">
            <a:spAutoFit/>
          </a:bodyPr>
          <a:lstStyle/>
          <a:p>
            <a:r>
              <a:rPr lang="zh-CN" altLang="en-US" sz="2800" b="1" dirty="0" smtClean="0"/>
              <a:t>河道径流调蓄</a:t>
            </a:r>
            <a:r>
              <a:rPr lang="en-US" sz="2800" b="1" dirty="0" smtClean="0"/>
              <a:t>(SFR)</a:t>
            </a:r>
            <a:r>
              <a:rPr lang="zh-CN" altLang="en-US" sz="2800" b="1" dirty="0" smtClean="0"/>
              <a:t>软件</a:t>
            </a:r>
            <a:endParaRPr lang="zh-CN" altLang="en-US" sz="2800" b="1" dirty="0"/>
          </a:p>
        </p:txBody>
      </p:sp>
      <p:sp>
        <p:nvSpPr>
          <p:cNvPr id="4" name="TextBox 3"/>
          <p:cNvSpPr txBox="1"/>
          <p:nvPr/>
        </p:nvSpPr>
        <p:spPr>
          <a:xfrm>
            <a:off x="0" y="1571612"/>
            <a:ext cx="9144000" cy="707886"/>
          </a:xfrm>
          <a:prstGeom prst="rect">
            <a:avLst/>
          </a:prstGeom>
          <a:noFill/>
        </p:spPr>
        <p:txBody>
          <a:bodyPr wrap="square" rtlCol="0">
            <a:spAutoFit/>
          </a:bodyPr>
          <a:lstStyle/>
          <a:p>
            <a:r>
              <a:rPr lang="zh-CN" altLang="en-US" sz="2000" dirty="0" smtClean="0"/>
              <a:t>必须显式地定义河段连接关系，程序可更方便地验证河网的连接关系。假设的河网的河段连接如图</a:t>
            </a:r>
            <a:r>
              <a:rPr lang="en-US" sz="2000" dirty="0" smtClean="0"/>
              <a:t>2</a:t>
            </a:r>
            <a:r>
              <a:rPr lang="zh-CN" altLang="en-US" sz="2000" dirty="0" smtClean="0"/>
              <a:t>。</a:t>
            </a:r>
          </a:p>
        </p:txBody>
      </p:sp>
      <p:pic>
        <p:nvPicPr>
          <p:cNvPr id="10242" name="Picture 2"/>
          <p:cNvPicPr>
            <a:picLocks noChangeAspect="1" noChangeArrowheads="1"/>
          </p:cNvPicPr>
          <p:nvPr/>
        </p:nvPicPr>
        <p:blipFill>
          <a:blip r:embed="rId2"/>
          <a:srcRect/>
          <a:stretch>
            <a:fillRect/>
          </a:stretch>
        </p:blipFill>
        <p:spPr bwMode="auto">
          <a:xfrm>
            <a:off x="2428860" y="2000240"/>
            <a:ext cx="6638913" cy="3610903"/>
          </a:xfrm>
          <a:prstGeom prst="rect">
            <a:avLst/>
          </a:prstGeom>
          <a:noFill/>
          <a:ln w="9525">
            <a:noFill/>
            <a:miter lim="800000"/>
            <a:headEnd/>
            <a:tailEnd/>
          </a:ln>
          <a:effectLst/>
        </p:spPr>
      </p:pic>
      <p:pic>
        <p:nvPicPr>
          <p:cNvPr id="10243" name="Picture 3"/>
          <p:cNvPicPr>
            <a:picLocks noChangeAspect="1" noChangeArrowheads="1"/>
          </p:cNvPicPr>
          <p:nvPr/>
        </p:nvPicPr>
        <p:blipFill>
          <a:blip r:embed="rId3"/>
          <a:srcRect/>
          <a:stretch>
            <a:fillRect/>
          </a:stretch>
        </p:blipFill>
        <p:spPr bwMode="auto">
          <a:xfrm>
            <a:off x="428596" y="5640200"/>
            <a:ext cx="8643966" cy="717758"/>
          </a:xfrm>
          <a:prstGeom prst="rect">
            <a:avLst/>
          </a:prstGeom>
          <a:noFill/>
          <a:ln w="9525">
            <a:noFill/>
            <a:miter lim="800000"/>
            <a:headEnd/>
            <a:tailEnd/>
          </a:ln>
          <a:effec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56091" y="1000108"/>
            <a:ext cx="4015843" cy="523220"/>
          </a:xfrm>
          <a:prstGeom prst="rect">
            <a:avLst/>
          </a:prstGeom>
        </p:spPr>
        <p:txBody>
          <a:bodyPr wrap="none">
            <a:spAutoFit/>
          </a:bodyPr>
          <a:lstStyle/>
          <a:p>
            <a:r>
              <a:rPr lang="zh-CN" altLang="en-US" sz="2800" b="1" dirty="0" smtClean="0"/>
              <a:t>河道径流调蓄</a:t>
            </a:r>
            <a:r>
              <a:rPr lang="en-US" sz="2800" b="1" dirty="0" smtClean="0"/>
              <a:t>(SFR)</a:t>
            </a:r>
            <a:r>
              <a:rPr lang="zh-CN" altLang="en-US" sz="2800" b="1" dirty="0" smtClean="0"/>
              <a:t>软件</a:t>
            </a:r>
            <a:endParaRPr lang="zh-CN" altLang="en-US" sz="2800" b="1" dirty="0"/>
          </a:p>
        </p:txBody>
      </p:sp>
      <p:pic>
        <p:nvPicPr>
          <p:cNvPr id="7170" name="Picture 2"/>
          <p:cNvPicPr>
            <a:picLocks noChangeAspect="1" noChangeArrowheads="1"/>
          </p:cNvPicPr>
          <p:nvPr/>
        </p:nvPicPr>
        <p:blipFill>
          <a:blip r:embed="rId2"/>
          <a:srcRect/>
          <a:stretch>
            <a:fillRect/>
          </a:stretch>
        </p:blipFill>
        <p:spPr bwMode="auto">
          <a:xfrm>
            <a:off x="-1" y="2071678"/>
            <a:ext cx="2833707" cy="2000264"/>
          </a:xfrm>
          <a:prstGeom prst="rect">
            <a:avLst/>
          </a:prstGeom>
          <a:noFill/>
          <a:ln w="9525">
            <a:noFill/>
            <a:miter lim="800000"/>
            <a:headEnd/>
            <a:tailEnd/>
          </a:ln>
          <a:effectLst/>
        </p:spPr>
      </p:pic>
      <p:sp>
        <p:nvSpPr>
          <p:cNvPr id="4" name="矩形 3"/>
          <p:cNvSpPr/>
          <p:nvPr/>
        </p:nvSpPr>
        <p:spPr>
          <a:xfrm>
            <a:off x="-32" y="1597871"/>
            <a:ext cx="8715436" cy="400110"/>
          </a:xfrm>
          <a:prstGeom prst="rect">
            <a:avLst/>
          </a:prstGeom>
        </p:spPr>
        <p:txBody>
          <a:bodyPr wrap="square">
            <a:spAutoFit/>
          </a:bodyPr>
          <a:lstStyle/>
          <a:p>
            <a:r>
              <a:rPr lang="zh-CN" altLang="en-US" sz="2000" dirty="0" smtClean="0"/>
              <a:t>这个软件包的输入文件很复杂，需要</a:t>
            </a:r>
            <a:r>
              <a:rPr lang="en-US" sz="2000" dirty="0" smtClean="0"/>
              <a:t>Python</a:t>
            </a:r>
            <a:r>
              <a:rPr lang="zh-CN" altLang="en-US" sz="2000" dirty="0" smtClean="0"/>
              <a:t>脚本程序来创建：</a:t>
            </a:r>
            <a:r>
              <a:rPr lang="en-US" sz="2000" dirty="0" err="1" smtClean="0">
                <a:solidFill>
                  <a:srgbClr val="FF0000"/>
                </a:solidFill>
              </a:rPr>
              <a:t>SFRMaker</a:t>
            </a:r>
            <a:endParaRPr lang="zh-CN" altLang="en-US" sz="2000" dirty="0">
              <a:solidFill>
                <a:srgbClr val="FF0000"/>
              </a:solidFill>
            </a:endParaRPr>
          </a:p>
        </p:txBody>
      </p:sp>
      <p:pic>
        <p:nvPicPr>
          <p:cNvPr id="7171" name="Picture 3"/>
          <p:cNvPicPr>
            <a:picLocks noChangeAspect="1" noChangeArrowheads="1"/>
          </p:cNvPicPr>
          <p:nvPr/>
        </p:nvPicPr>
        <p:blipFill>
          <a:blip r:embed="rId3"/>
          <a:srcRect/>
          <a:stretch>
            <a:fillRect/>
          </a:stretch>
        </p:blipFill>
        <p:spPr bwMode="auto">
          <a:xfrm>
            <a:off x="0" y="4071942"/>
            <a:ext cx="6286517" cy="2407927"/>
          </a:xfrm>
          <a:prstGeom prst="rect">
            <a:avLst/>
          </a:prstGeom>
          <a:noFill/>
          <a:ln w="9525">
            <a:noFill/>
            <a:miter lim="800000"/>
            <a:headEnd/>
            <a:tailEnd/>
          </a:ln>
          <a:effectLst/>
        </p:spPr>
      </p:pic>
      <p:pic>
        <p:nvPicPr>
          <p:cNvPr id="7172" name="Picture 4"/>
          <p:cNvPicPr>
            <a:picLocks noChangeAspect="1" noChangeArrowheads="1"/>
          </p:cNvPicPr>
          <p:nvPr/>
        </p:nvPicPr>
        <p:blipFill>
          <a:blip r:embed="rId4"/>
          <a:srcRect/>
          <a:stretch>
            <a:fillRect/>
          </a:stretch>
        </p:blipFill>
        <p:spPr bwMode="auto">
          <a:xfrm>
            <a:off x="6072198" y="2000240"/>
            <a:ext cx="2257425" cy="1352550"/>
          </a:xfrm>
          <a:prstGeom prst="rect">
            <a:avLst/>
          </a:prstGeom>
          <a:noFill/>
          <a:ln w="9525">
            <a:noFill/>
            <a:miter lim="800000"/>
            <a:headEnd/>
            <a:tailEnd/>
          </a:ln>
          <a:effectLst/>
        </p:spPr>
      </p:pic>
      <p:pic>
        <p:nvPicPr>
          <p:cNvPr id="7173" name="Picture 5"/>
          <p:cNvPicPr>
            <a:picLocks noChangeAspect="1" noChangeArrowheads="1"/>
          </p:cNvPicPr>
          <p:nvPr/>
        </p:nvPicPr>
        <p:blipFill>
          <a:blip r:embed="rId5"/>
          <a:srcRect/>
          <a:stretch>
            <a:fillRect/>
          </a:stretch>
        </p:blipFill>
        <p:spPr bwMode="auto">
          <a:xfrm>
            <a:off x="6000760" y="3500438"/>
            <a:ext cx="3000375" cy="2543175"/>
          </a:xfrm>
          <a:prstGeom prst="rect">
            <a:avLst/>
          </a:prstGeom>
          <a:noFill/>
          <a:ln w="9525">
            <a:noFill/>
            <a:miter lim="800000"/>
            <a:headEnd/>
            <a:tailEnd/>
          </a:ln>
          <a:effec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1406" y="1071546"/>
            <a:ext cx="4185761" cy="461665"/>
          </a:xfrm>
          <a:prstGeom prst="rect">
            <a:avLst/>
          </a:prstGeom>
        </p:spPr>
        <p:txBody>
          <a:bodyPr wrap="none">
            <a:spAutoFit/>
          </a:bodyPr>
          <a:lstStyle/>
          <a:p>
            <a:r>
              <a:rPr lang="zh-CN" altLang="en-US" sz="2400" dirty="0" smtClean="0">
                <a:latin typeface="黑体" pitchFamily="49" charset="-122"/>
                <a:ea typeface="黑体" pitchFamily="49" charset="-122"/>
              </a:rPr>
              <a:t>径流路径软件的断面输入文件</a:t>
            </a:r>
            <a:endParaRPr lang="zh-CN" altLang="en-US" sz="2400" dirty="0">
              <a:latin typeface="黑体" pitchFamily="49" charset="-122"/>
              <a:ea typeface="黑体" pitchFamily="49" charset="-122"/>
            </a:endParaRPr>
          </a:p>
        </p:txBody>
      </p:sp>
      <p:sp>
        <p:nvSpPr>
          <p:cNvPr id="3" name="矩形 2"/>
          <p:cNvSpPr/>
          <p:nvPr/>
        </p:nvSpPr>
        <p:spPr>
          <a:xfrm>
            <a:off x="0" y="1571612"/>
            <a:ext cx="9001156" cy="707886"/>
          </a:xfrm>
          <a:prstGeom prst="rect">
            <a:avLst/>
          </a:prstGeom>
        </p:spPr>
        <p:txBody>
          <a:bodyPr wrap="square">
            <a:spAutoFit/>
          </a:bodyPr>
          <a:lstStyle/>
          <a:p>
            <a:r>
              <a:rPr lang="zh-CN" altLang="en-US" sz="2000" dirty="0" smtClean="0"/>
              <a:t>不规则横断面的测站</a:t>
            </a:r>
            <a:r>
              <a:rPr lang="en-US" sz="2000" dirty="0" smtClean="0"/>
              <a:t>-</a:t>
            </a:r>
            <a:r>
              <a:rPr lang="zh-CN" altLang="en-US" sz="2000" dirty="0" smtClean="0"/>
              <a:t>高程数据使用</a:t>
            </a:r>
            <a:r>
              <a:rPr lang="en-US" sz="2000" dirty="0" err="1" smtClean="0"/>
              <a:t>xfraction</a:t>
            </a:r>
            <a:r>
              <a:rPr lang="zh-CN" altLang="en-US" sz="2000" dirty="0" smtClean="0"/>
              <a:t>和高度数据定义（图</a:t>
            </a:r>
            <a:r>
              <a:rPr lang="en-US" sz="2000" dirty="0" smtClean="0"/>
              <a:t>3</a:t>
            </a:r>
            <a:r>
              <a:rPr lang="zh-CN" altLang="en-US" sz="2000" dirty="0" smtClean="0"/>
              <a:t>），使用河段的底部高程（</a:t>
            </a:r>
            <a:r>
              <a:rPr lang="en-US" sz="2000" dirty="0" smtClean="0"/>
              <a:t>RTP</a:t>
            </a:r>
            <a:r>
              <a:rPr lang="zh-CN" altLang="en-US" sz="2000" dirty="0" smtClean="0"/>
              <a:t>）转换为使用指定河段宽度（</a:t>
            </a:r>
            <a:r>
              <a:rPr lang="en-US" sz="2000" dirty="0" smtClean="0"/>
              <a:t>REID</a:t>
            </a:r>
            <a:r>
              <a:rPr lang="zh-CN" altLang="en-US" sz="2000" dirty="0" smtClean="0"/>
              <a:t>）和高程的测站位置。</a:t>
            </a:r>
            <a:endParaRPr lang="zh-CN" altLang="en-US" sz="2000" dirty="0"/>
          </a:p>
        </p:txBody>
      </p:sp>
      <p:pic>
        <p:nvPicPr>
          <p:cNvPr id="8194" name="Picture 2"/>
          <p:cNvPicPr>
            <a:picLocks noChangeAspect="1" noChangeArrowheads="1"/>
          </p:cNvPicPr>
          <p:nvPr/>
        </p:nvPicPr>
        <p:blipFill>
          <a:blip r:embed="rId2"/>
          <a:srcRect/>
          <a:stretch>
            <a:fillRect/>
          </a:stretch>
        </p:blipFill>
        <p:spPr bwMode="auto">
          <a:xfrm>
            <a:off x="785786" y="2357430"/>
            <a:ext cx="7500990" cy="3512169"/>
          </a:xfrm>
          <a:prstGeom prst="rect">
            <a:avLst/>
          </a:prstGeom>
          <a:noFill/>
          <a:ln w="9525">
            <a:noFill/>
            <a:miter lim="800000"/>
            <a:headEnd/>
            <a:tailEnd/>
          </a:ln>
          <a:effectLst/>
        </p:spPr>
      </p:pic>
      <p:pic>
        <p:nvPicPr>
          <p:cNvPr id="8195" name="Picture 3"/>
          <p:cNvPicPr>
            <a:picLocks noChangeAspect="1" noChangeArrowheads="1"/>
          </p:cNvPicPr>
          <p:nvPr/>
        </p:nvPicPr>
        <p:blipFill>
          <a:blip r:embed="rId3"/>
          <a:srcRect/>
          <a:stretch>
            <a:fillRect/>
          </a:stretch>
        </p:blipFill>
        <p:spPr bwMode="auto">
          <a:xfrm>
            <a:off x="500034" y="6000768"/>
            <a:ext cx="8086745" cy="472272"/>
          </a:xfrm>
          <a:prstGeom prst="rect">
            <a:avLst/>
          </a:prstGeom>
          <a:noFill/>
          <a:ln w="9525">
            <a:noFill/>
            <a:miter lim="800000"/>
            <a:headEnd/>
            <a:tailEnd/>
          </a:ln>
          <a:effectLst/>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000108"/>
            <a:ext cx="4185761" cy="461665"/>
          </a:xfrm>
          <a:prstGeom prst="rect">
            <a:avLst/>
          </a:prstGeom>
        </p:spPr>
        <p:txBody>
          <a:bodyPr wrap="none">
            <a:spAutoFit/>
          </a:bodyPr>
          <a:lstStyle/>
          <a:p>
            <a:r>
              <a:rPr lang="zh-CN" altLang="en-US" sz="2400" dirty="0" smtClean="0">
                <a:latin typeface="黑体" pitchFamily="49" charset="-122"/>
                <a:ea typeface="黑体" pitchFamily="49" charset="-122"/>
              </a:rPr>
              <a:t>径流路径软件的断面输入文件</a:t>
            </a:r>
            <a:endParaRPr lang="zh-CN" altLang="en-US" sz="2400" dirty="0">
              <a:latin typeface="黑体" pitchFamily="49" charset="-122"/>
              <a:ea typeface="黑体" pitchFamily="49" charset="-122"/>
            </a:endParaRPr>
          </a:p>
        </p:txBody>
      </p:sp>
      <p:pic>
        <p:nvPicPr>
          <p:cNvPr id="9218" name="Picture 2"/>
          <p:cNvPicPr>
            <a:picLocks noChangeAspect="1" noChangeArrowheads="1"/>
          </p:cNvPicPr>
          <p:nvPr/>
        </p:nvPicPr>
        <p:blipFill>
          <a:blip r:embed="rId2"/>
          <a:srcRect/>
          <a:stretch>
            <a:fillRect/>
          </a:stretch>
        </p:blipFill>
        <p:spPr bwMode="auto">
          <a:xfrm>
            <a:off x="142845" y="1571612"/>
            <a:ext cx="1928826" cy="1547635"/>
          </a:xfrm>
          <a:prstGeom prst="rect">
            <a:avLst/>
          </a:prstGeom>
          <a:noFill/>
          <a:ln w="9525">
            <a:noFill/>
            <a:miter lim="800000"/>
            <a:headEnd/>
            <a:tailEnd/>
          </a:ln>
          <a:effectLst/>
        </p:spPr>
      </p:pic>
      <p:pic>
        <p:nvPicPr>
          <p:cNvPr id="9219" name="Picture 3"/>
          <p:cNvPicPr>
            <a:picLocks noChangeAspect="1" noChangeArrowheads="1"/>
          </p:cNvPicPr>
          <p:nvPr/>
        </p:nvPicPr>
        <p:blipFill>
          <a:blip r:embed="rId3"/>
          <a:srcRect/>
          <a:stretch>
            <a:fillRect/>
          </a:stretch>
        </p:blipFill>
        <p:spPr bwMode="auto">
          <a:xfrm>
            <a:off x="142844" y="3145799"/>
            <a:ext cx="3000396" cy="926143"/>
          </a:xfrm>
          <a:prstGeom prst="rect">
            <a:avLst/>
          </a:prstGeom>
          <a:noFill/>
          <a:ln w="9525">
            <a:noFill/>
            <a:miter lim="800000"/>
            <a:headEnd/>
            <a:tailEnd/>
          </a:ln>
          <a:effectLst/>
        </p:spPr>
      </p:pic>
      <p:pic>
        <p:nvPicPr>
          <p:cNvPr id="9220" name="Picture 4"/>
          <p:cNvPicPr>
            <a:picLocks noChangeAspect="1" noChangeArrowheads="1"/>
          </p:cNvPicPr>
          <p:nvPr/>
        </p:nvPicPr>
        <p:blipFill>
          <a:blip r:embed="rId4"/>
          <a:srcRect/>
          <a:stretch>
            <a:fillRect/>
          </a:stretch>
        </p:blipFill>
        <p:spPr bwMode="auto">
          <a:xfrm>
            <a:off x="4214810" y="1925861"/>
            <a:ext cx="3086100" cy="4086225"/>
          </a:xfrm>
          <a:prstGeom prst="rect">
            <a:avLst/>
          </a:prstGeom>
          <a:noFill/>
          <a:ln w="9525">
            <a:noFill/>
            <a:miter lim="800000"/>
            <a:headEnd/>
            <a:tailEnd/>
          </a:ln>
          <a:effectLst/>
        </p:spPr>
      </p:pic>
      <p:pic>
        <p:nvPicPr>
          <p:cNvPr id="9221" name="Picture 5"/>
          <p:cNvPicPr>
            <a:picLocks noChangeAspect="1" noChangeArrowheads="1"/>
          </p:cNvPicPr>
          <p:nvPr/>
        </p:nvPicPr>
        <p:blipFill>
          <a:blip r:embed="rId5"/>
          <a:srcRect/>
          <a:stretch>
            <a:fillRect/>
          </a:stretch>
        </p:blipFill>
        <p:spPr bwMode="auto">
          <a:xfrm>
            <a:off x="4500562" y="5926389"/>
            <a:ext cx="4500594" cy="503007"/>
          </a:xfrm>
          <a:prstGeom prst="rect">
            <a:avLst/>
          </a:prstGeom>
          <a:noFill/>
          <a:ln w="9525">
            <a:noFill/>
            <a:miter lim="800000"/>
            <a:headEnd/>
            <a:tailEnd/>
          </a:ln>
          <a:effectLst/>
        </p:spPr>
      </p:pic>
    </p:spTree>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2060"/>
        </a:solidFill>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3509</TotalTime>
  <Words>3481</Words>
  <Application>Microsoft Office PowerPoint</Application>
  <PresentationFormat>全屏显示(4:3)</PresentationFormat>
  <Paragraphs>249</Paragraphs>
  <Slides>122</Slides>
  <Notes>0</Notes>
  <HiddenSlides>0</HiddenSlides>
  <MMClips>0</MMClips>
  <ScaleCrop>false</ScaleCrop>
  <HeadingPairs>
    <vt:vector size="4" baseType="variant">
      <vt:variant>
        <vt:lpstr>主题</vt:lpstr>
      </vt:variant>
      <vt:variant>
        <vt:i4>1</vt:i4>
      </vt:variant>
      <vt:variant>
        <vt:lpstr>幻灯片标题</vt:lpstr>
      </vt:variant>
      <vt:variant>
        <vt:i4>122</vt:i4>
      </vt:variant>
    </vt:vector>
  </HeadingPairs>
  <TitlesOfParts>
    <vt:vector size="123" baseType="lpstr">
      <vt:lpstr>默认设计模板</vt:lpstr>
      <vt:lpstr>MODFLOW6的输入</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lpstr>幻灯片 100</vt:lpstr>
      <vt:lpstr>幻灯片 101</vt:lpstr>
      <vt:lpstr>幻灯片 102</vt:lpstr>
      <vt:lpstr>幻灯片 103</vt:lpstr>
      <vt:lpstr>幻灯片 104</vt:lpstr>
      <vt:lpstr>幻灯片 105</vt:lpstr>
      <vt:lpstr>幻灯片 106</vt:lpstr>
      <vt:lpstr>幻灯片 107</vt:lpstr>
      <vt:lpstr>幻灯片 108</vt:lpstr>
      <vt:lpstr>幻灯片 109</vt:lpstr>
      <vt:lpstr>幻灯片 110</vt:lpstr>
      <vt:lpstr>幻灯片 111</vt:lpstr>
      <vt:lpstr>幻灯片 112</vt:lpstr>
      <vt:lpstr>幻灯片 113</vt:lpstr>
      <vt:lpstr>幻灯片 114</vt:lpstr>
      <vt:lpstr>幻灯片 115</vt:lpstr>
      <vt:lpstr>幻灯片 116</vt:lpstr>
      <vt:lpstr>幻灯片 117</vt:lpstr>
      <vt:lpstr>幻灯片 118</vt:lpstr>
      <vt:lpstr>幻灯片 119</vt:lpstr>
      <vt:lpstr>幻灯片 120</vt:lpstr>
      <vt:lpstr>幻灯片 121</vt:lpstr>
      <vt:lpstr>幻灯片 122</vt:lpstr>
    </vt:vector>
  </TitlesOfParts>
  <Company>Lenovo</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lenovo</dc:creator>
  <cp:lastModifiedBy>xbany</cp:lastModifiedBy>
  <cp:revision>2002</cp:revision>
  <dcterms:created xsi:type="dcterms:W3CDTF">2013-04-15T12:17:00Z</dcterms:created>
  <dcterms:modified xsi:type="dcterms:W3CDTF">2023-03-31T03:40:54Z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2052-11.1.0.8597</vt:lpwstr>
  </property>
</Properties>
</file>